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4"/>
    <p:sldMasterId id="2147483703" r:id="rId5"/>
  </p:sldMasterIdLst>
  <p:notesMasterIdLst>
    <p:notesMasterId r:id="rId42"/>
  </p:notesMasterIdLst>
  <p:handoutMasterIdLst>
    <p:handoutMasterId r:id="rId43"/>
  </p:handoutMasterIdLst>
  <p:sldIdLst>
    <p:sldId id="295" r:id="rId6"/>
    <p:sldId id="256" r:id="rId7"/>
    <p:sldId id="297" r:id="rId8"/>
    <p:sldId id="291" r:id="rId9"/>
    <p:sldId id="257" r:id="rId10"/>
    <p:sldId id="260" r:id="rId11"/>
    <p:sldId id="293" r:id="rId12"/>
    <p:sldId id="258" r:id="rId13"/>
    <p:sldId id="312" r:id="rId14"/>
    <p:sldId id="313" r:id="rId15"/>
    <p:sldId id="261" r:id="rId16"/>
    <p:sldId id="286" r:id="rId17"/>
    <p:sldId id="294" r:id="rId18"/>
    <p:sldId id="288" r:id="rId19"/>
    <p:sldId id="287" r:id="rId20"/>
    <p:sldId id="289" r:id="rId21"/>
    <p:sldId id="290" r:id="rId22"/>
    <p:sldId id="296" r:id="rId23"/>
    <p:sldId id="298" r:id="rId24"/>
    <p:sldId id="299" r:id="rId25"/>
    <p:sldId id="300" r:id="rId26"/>
    <p:sldId id="301" r:id="rId27"/>
    <p:sldId id="303" r:id="rId28"/>
    <p:sldId id="302" r:id="rId29"/>
    <p:sldId id="304" r:id="rId30"/>
    <p:sldId id="305" r:id="rId31"/>
    <p:sldId id="314" r:id="rId32"/>
    <p:sldId id="306" r:id="rId33"/>
    <p:sldId id="315" r:id="rId34"/>
    <p:sldId id="308" r:id="rId35"/>
    <p:sldId id="307" r:id="rId36"/>
    <p:sldId id="309" r:id="rId37"/>
    <p:sldId id="310" r:id="rId38"/>
    <p:sldId id="316" r:id="rId39"/>
    <p:sldId id="311" r:id="rId40"/>
    <p:sldId id="26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8" autoAdjust="0"/>
  </p:normalViewPr>
  <p:slideViewPr>
    <p:cSldViewPr snapToGrid="0">
      <p:cViewPr varScale="1">
        <p:scale>
          <a:sx n="96" d="100"/>
          <a:sy n="96" d="100"/>
        </p:scale>
        <p:origin x="545" y="84"/>
      </p:cViewPr>
      <p:guideLst>
        <p:guide orient="horz" pos="2160"/>
        <p:guide pos="3840"/>
      </p:guideLst>
    </p:cSldViewPr>
  </p:slideViewPr>
  <p:outlineViewPr>
    <p:cViewPr>
      <p:scale>
        <a:sx n="33" d="100"/>
        <a:sy n="33" d="100"/>
      </p:scale>
      <p:origin x="0" y="-2042"/>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CB215-86EC-4E07-8833-733B07CB31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9D8BEE9-AFFF-4C91-85AB-16F1A6AA29D9}">
      <dgm:prSet/>
      <dgm:spPr/>
      <dgm:t>
        <a:bodyPr/>
        <a:lstStyle/>
        <a:p>
          <a:r>
            <a:rPr lang="en-US" dirty="0"/>
            <a:t>What is Supervised ML?</a:t>
          </a:r>
        </a:p>
      </dgm:t>
    </dgm:pt>
    <dgm:pt modelId="{1D74370C-5AE7-4494-9127-8ADE5BE58172}" type="parTrans" cxnId="{E99A8EFB-48F0-4AFE-A4EE-279B58A2CDCC}">
      <dgm:prSet/>
      <dgm:spPr/>
      <dgm:t>
        <a:bodyPr/>
        <a:lstStyle/>
        <a:p>
          <a:endParaRPr lang="en-US"/>
        </a:p>
      </dgm:t>
    </dgm:pt>
    <dgm:pt modelId="{B5215E23-EBC5-4C9F-82F1-531DCE4EAD8C}" type="sibTrans" cxnId="{E99A8EFB-48F0-4AFE-A4EE-279B58A2CDCC}">
      <dgm:prSet/>
      <dgm:spPr/>
      <dgm:t>
        <a:bodyPr/>
        <a:lstStyle/>
        <a:p>
          <a:endParaRPr lang="en-US"/>
        </a:p>
      </dgm:t>
    </dgm:pt>
    <dgm:pt modelId="{1CC6A2B1-50B3-4148-AB28-F707349D3EF1}">
      <dgm:prSet/>
      <dgm:spPr/>
      <dgm:t>
        <a:bodyPr/>
        <a:lstStyle/>
        <a:p>
          <a:r>
            <a:rPr lang="en-US" dirty="0"/>
            <a:t>Classification and Regression</a:t>
          </a:r>
        </a:p>
      </dgm:t>
    </dgm:pt>
    <dgm:pt modelId="{710FC1C2-82E3-4708-9807-A735341D0360}" type="parTrans" cxnId="{41B35912-C6FB-4D14-87B9-A5C58486E12B}">
      <dgm:prSet/>
      <dgm:spPr/>
      <dgm:t>
        <a:bodyPr/>
        <a:lstStyle/>
        <a:p>
          <a:endParaRPr lang="en-US"/>
        </a:p>
      </dgm:t>
    </dgm:pt>
    <dgm:pt modelId="{31340173-600E-4825-A2A0-A7C5CC650F2B}" type="sibTrans" cxnId="{41B35912-C6FB-4D14-87B9-A5C58486E12B}">
      <dgm:prSet/>
      <dgm:spPr/>
      <dgm:t>
        <a:bodyPr/>
        <a:lstStyle/>
        <a:p>
          <a:endParaRPr lang="en-US"/>
        </a:p>
      </dgm:t>
    </dgm:pt>
    <dgm:pt modelId="{1D9B0CCB-F3C1-46A6-8282-5225A12778CA}">
      <dgm:prSet/>
      <dgm:spPr/>
      <dgm:t>
        <a:bodyPr/>
        <a:lstStyle/>
        <a:p>
          <a:r>
            <a:rPr lang="en-US" dirty="0"/>
            <a:t>Supervised ML Algorithms </a:t>
          </a:r>
        </a:p>
      </dgm:t>
    </dgm:pt>
    <dgm:pt modelId="{1DBB4D59-1567-44E1-9A13-13B53128C2F2}" type="parTrans" cxnId="{EF3D99EE-5454-403B-AB87-EA44C31B45A6}">
      <dgm:prSet/>
      <dgm:spPr/>
      <dgm:t>
        <a:bodyPr/>
        <a:lstStyle/>
        <a:p>
          <a:endParaRPr lang="en-US"/>
        </a:p>
      </dgm:t>
    </dgm:pt>
    <dgm:pt modelId="{741A3352-3233-453F-81B2-468242A00D39}" type="sibTrans" cxnId="{EF3D99EE-5454-403B-AB87-EA44C31B45A6}">
      <dgm:prSet/>
      <dgm:spPr/>
      <dgm:t>
        <a:bodyPr/>
        <a:lstStyle/>
        <a:p>
          <a:endParaRPr lang="en-US"/>
        </a:p>
      </dgm:t>
    </dgm:pt>
    <dgm:pt modelId="{74768FF8-C97F-44B6-9B6E-E6C20169CC36}" type="pres">
      <dgm:prSet presAssocID="{2D4CB215-86EC-4E07-8833-733B07CB3192}" presName="linear" presStyleCnt="0">
        <dgm:presLayoutVars>
          <dgm:animLvl val="lvl"/>
          <dgm:resizeHandles val="exact"/>
        </dgm:presLayoutVars>
      </dgm:prSet>
      <dgm:spPr/>
    </dgm:pt>
    <dgm:pt modelId="{25BA910C-41F2-41BE-BD9B-6265598E24F4}" type="pres">
      <dgm:prSet presAssocID="{D9D8BEE9-AFFF-4C91-85AB-16F1A6AA29D9}" presName="parentText" presStyleLbl="node1" presStyleIdx="0" presStyleCnt="3" custLinFactNeighborX="-381">
        <dgm:presLayoutVars>
          <dgm:chMax val="0"/>
          <dgm:bulletEnabled val="1"/>
        </dgm:presLayoutVars>
      </dgm:prSet>
      <dgm:spPr/>
    </dgm:pt>
    <dgm:pt modelId="{92362D48-93E5-4C00-947C-463E5913073C}" type="pres">
      <dgm:prSet presAssocID="{B5215E23-EBC5-4C9F-82F1-531DCE4EAD8C}" presName="spacer" presStyleCnt="0"/>
      <dgm:spPr/>
    </dgm:pt>
    <dgm:pt modelId="{DEBE7CF1-53DA-49FC-9BB3-5124B0037ABE}" type="pres">
      <dgm:prSet presAssocID="{1CC6A2B1-50B3-4148-AB28-F707349D3EF1}" presName="parentText" presStyleLbl="node1" presStyleIdx="1" presStyleCnt="3">
        <dgm:presLayoutVars>
          <dgm:chMax val="0"/>
          <dgm:bulletEnabled val="1"/>
        </dgm:presLayoutVars>
      </dgm:prSet>
      <dgm:spPr/>
    </dgm:pt>
    <dgm:pt modelId="{F9787058-1F5F-4521-8669-D1EAC9D6B01D}" type="pres">
      <dgm:prSet presAssocID="{31340173-600E-4825-A2A0-A7C5CC650F2B}" presName="spacer" presStyleCnt="0"/>
      <dgm:spPr/>
    </dgm:pt>
    <dgm:pt modelId="{2BAA297D-896F-4ABD-BA26-E6222346C682}" type="pres">
      <dgm:prSet presAssocID="{1D9B0CCB-F3C1-46A6-8282-5225A12778CA}" presName="parentText" presStyleLbl="node1" presStyleIdx="2" presStyleCnt="3">
        <dgm:presLayoutVars>
          <dgm:chMax val="0"/>
          <dgm:bulletEnabled val="1"/>
        </dgm:presLayoutVars>
      </dgm:prSet>
      <dgm:spPr/>
    </dgm:pt>
  </dgm:ptLst>
  <dgm:cxnLst>
    <dgm:cxn modelId="{41B35912-C6FB-4D14-87B9-A5C58486E12B}" srcId="{2D4CB215-86EC-4E07-8833-733B07CB3192}" destId="{1CC6A2B1-50B3-4148-AB28-F707349D3EF1}" srcOrd="1" destOrd="0" parTransId="{710FC1C2-82E3-4708-9807-A735341D0360}" sibTransId="{31340173-600E-4825-A2A0-A7C5CC650F2B}"/>
    <dgm:cxn modelId="{A8C2204A-13DB-4D93-924B-F5398348F196}" type="presOf" srcId="{2D4CB215-86EC-4E07-8833-733B07CB3192}" destId="{74768FF8-C97F-44B6-9B6E-E6C20169CC36}" srcOrd="0" destOrd="0" presId="urn:microsoft.com/office/officeart/2005/8/layout/vList2"/>
    <dgm:cxn modelId="{ACB5C8CF-E27F-4B79-A6A6-A259BCE8634A}" type="presOf" srcId="{1CC6A2B1-50B3-4148-AB28-F707349D3EF1}" destId="{DEBE7CF1-53DA-49FC-9BB3-5124B0037ABE}" srcOrd="0" destOrd="0" presId="urn:microsoft.com/office/officeart/2005/8/layout/vList2"/>
    <dgm:cxn modelId="{5926D4DD-4D58-4DE5-910E-EBED06D659C7}" type="presOf" srcId="{1D9B0CCB-F3C1-46A6-8282-5225A12778CA}" destId="{2BAA297D-896F-4ABD-BA26-E6222346C682}" srcOrd="0" destOrd="0" presId="urn:microsoft.com/office/officeart/2005/8/layout/vList2"/>
    <dgm:cxn modelId="{264E8FE7-B400-46A8-9BF8-E0F6F1EB91F3}" type="presOf" srcId="{D9D8BEE9-AFFF-4C91-85AB-16F1A6AA29D9}" destId="{25BA910C-41F2-41BE-BD9B-6265598E24F4}" srcOrd="0" destOrd="0" presId="urn:microsoft.com/office/officeart/2005/8/layout/vList2"/>
    <dgm:cxn modelId="{EF3D99EE-5454-403B-AB87-EA44C31B45A6}" srcId="{2D4CB215-86EC-4E07-8833-733B07CB3192}" destId="{1D9B0CCB-F3C1-46A6-8282-5225A12778CA}" srcOrd="2" destOrd="0" parTransId="{1DBB4D59-1567-44E1-9A13-13B53128C2F2}" sibTransId="{741A3352-3233-453F-81B2-468242A00D39}"/>
    <dgm:cxn modelId="{E99A8EFB-48F0-4AFE-A4EE-279B58A2CDCC}" srcId="{2D4CB215-86EC-4E07-8833-733B07CB3192}" destId="{D9D8BEE9-AFFF-4C91-85AB-16F1A6AA29D9}" srcOrd="0" destOrd="0" parTransId="{1D74370C-5AE7-4494-9127-8ADE5BE58172}" sibTransId="{B5215E23-EBC5-4C9F-82F1-531DCE4EAD8C}"/>
    <dgm:cxn modelId="{A8DE8FC7-3CC6-401A-A475-5D0D48A049DF}" type="presParOf" srcId="{74768FF8-C97F-44B6-9B6E-E6C20169CC36}" destId="{25BA910C-41F2-41BE-BD9B-6265598E24F4}" srcOrd="0" destOrd="0" presId="urn:microsoft.com/office/officeart/2005/8/layout/vList2"/>
    <dgm:cxn modelId="{AE16BB85-D5C3-4DA7-AB4C-BF44C6663D84}" type="presParOf" srcId="{74768FF8-C97F-44B6-9B6E-E6C20169CC36}" destId="{92362D48-93E5-4C00-947C-463E5913073C}" srcOrd="1" destOrd="0" presId="urn:microsoft.com/office/officeart/2005/8/layout/vList2"/>
    <dgm:cxn modelId="{D8ADED83-D221-465E-9E3E-A4D1B962455E}" type="presParOf" srcId="{74768FF8-C97F-44B6-9B6E-E6C20169CC36}" destId="{DEBE7CF1-53DA-49FC-9BB3-5124B0037ABE}" srcOrd="2" destOrd="0" presId="urn:microsoft.com/office/officeart/2005/8/layout/vList2"/>
    <dgm:cxn modelId="{6475D69C-7B50-4314-A45D-E5D1495794AD}" type="presParOf" srcId="{74768FF8-C97F-44B6-9B6E-E6C20169CC36}" destId="{F9787058-1F5F-4521-8669-D1EAC9D6B01D}" srcOrd="3" destOrd="0" presId="urn:microsoft.com/office/officeart/2005/8/layout/vList2"/>
    <dgm:cxn modelId="{21F0F9B1-8FBC-4BEA-A212-200C2B83F43B}" type="presParOf" srcId="{74768FF8-C97F-44B6-9B6E-E6C20169CC36}" destId="{2BAA297D-896F-4ABD-BA26-E6222346C68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A910C-41F2-41BE-BD9B-6265598E24F4}">
      <dsp:nvSpPr>
        <dsp:cNvPr id="0" name=""/>
        <dsp:cNvSpPr/>
      </dsp:nvSpPr>
      <dsp:spPr>
        <a:xfrm>
          <a:off x="0" y="313027"/>
          <a:ext cx="6201276" cy="9114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What is Supervised ML?</a:t>
          </a:r>
        </a:p>
      </dsp:txBody>
      <dsp:txXfrm>
        <a:off x="44492" y="357519"/>
        <a:ext cx="6112292" cy="822446"/>
      </dsp:txXfrm>
    </dsp:sp>
    <dsp:sp modelId="{DEBE7CF1-53DA-49FC-9BB3-5124B0037ABE}">
      <dsp:nvSpPr>
        <dsp:cNvPr id="0" name=""/>
        <dsp:cNvSpPr/>
      </dsp:nvSpPr>
      <dsp:spPr>
        <a:xfrm>
          <a:off x="0" y="1333896"/>
          <a:ext cx="6201276" cy="9114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Classification and Regression</a:t>
          </a:r>
        </a:p>
      </dsp:txBody>
      <dsp:txXfrm>
        <a:off x="44492" y="1378388"/>
        <a:ext cx="6112292" cy="822446"/>
      </dsp:txXfrm>
    </dsp:sp>
    <dsp:sp modelId="{2BAA297D-896F-4ABD-BA26-E6222346C682}">
      <dsp:nvSpPr>
        <dsp:cNvPr id="0" name=""/>
        <dsp:cNvSpPr/>
      </dsp:nvSpPr>
      <dsp:spPr>
        <a:xfrm>
          <a:off x="0" y="2354767"/>
          <a:ext cx="6201276" cy="91143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Supervised ML Algorithms </a:t>
          </a:r>
        </a:p>
      </dsp:txBody>
      <dsp:txXfrm>
        <a:off x="44492" y="2399259"/>
        <a:ext cx="6112292" cy="8224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5/19/2021</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5/19/2021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Rectangle 13">
            <a:extLst>
              <a:ext uri="{FF2B5EF4-FFF2-40B4-BE49-F238E27FC236}">
                <a16:creationId xmlns:a16="http://schemas.microsoft.com/office/drawing/2014/main" id="{02A87F0C-02B4-4029-8ECF-213CF867271F}"/>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97793887-23CF-430C-9AE2-1F1FF68553C4}"/>
              </a:ext>
            </a:extLst>
          </p:cNvPr>
          <p:cNvGrpSpPr/>
          <p:nvPr userDrawn="1"/>
        </p:nvGrpSpPr>
        <p:grpSpPr>
          <a:xfrm>
            <a:off x="-1604709" y="-3756"/>
            <a:ext cx="13796710" cy="6861756"/>
            <a:chOff x="-1604709" y="-3756"/>
            <a:chExt cx="13796710" cy="6861756"/>
          </a:xfrm>
        </p:grpSpPr>
        <p:grpSp>
          <p:nvGrpSpPr>
            <p:cNvPr id="16" name="Group 15">
              <a:extLst>
                <a:ext uri="{FF2B5EF4-FFF2-40B4-BE49-F238E27FC236}">
                  <a16:creationId xmlns:a16="http://schemas.microsoft.com/office/drawing/2014/main" id="{887FFD1D-8EC3-4C48-AA23-8567C25F2358}"/>
                </a:ext>
              </a:extLst>
            </p:cNvPr>
            <p:cNvGrpSpPr/>
            <p:nvPr/>
          </p:nvGrpSpPr>
          <p:grpSpPr>
            <a:xfrm>
              <a:off x="-16298" y="0"/>
              <a:ext cx="12208299" cy="6858000"/>
              <a:chOff x="-16298" y="0"/>
              <a:chExt cx="12208299" cy="6858000"/>
            </a:xfrm>
          </p:grpSpPr>
          <p:sp>
            <p:nvSpPr>
              <p:cNvPr id="30" name="Freeform: Shape 29">
                <a:extLst>
                  <a:ext uri="{FF2B5EF4-FFF2-40B4-BE49-F238E27FC236}">
                    <a16:creationId xmlns:a16="http://schemas.microsoft.com/office/drawing/2014/main" id="{D2166B7F-9D9E-4D88-9120-D33A7D157DF8}"/>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E3B80FD9-1F7D-457E-9782-A54AB4C7915B}"/>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Right Triangle 31">
                <a:extLst>
                  <a:ext uri="{FF2B5EF4-FFF2-40B4-BE49-F238E27FC236}">
                    <a16:creationId xmlns:a16="http://schemas.microsoft.com/office/drawing/2014/main" id="{0D18B215-0542-4960-9C80-DFA4F4562B9A}"/>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Right Triangle 32">
                <a:extLst>
                  <a:ext uri="{FF2B5EF4-FFF2-40B4-BE49-F238E27FC236}">
                    <a16:creationId xmlns:a16="http://schemas.microsoft.com/office/drawing/2014/main" id="{30E60C13-7574-4658-BFDE-ABE07EE782ED}"/>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Right Triangle 33">
                <a:extLst>
                  <a:ext uri="{FF2B5EF4-FFF2-40B4-BE49-F238E27FC236}">
                    <a16:creationId xmlns:a16="http://schemas.microsoft.com/office/drawing/2014/main" id="{1656AB29-F059-43CD-A56A-EE337BA9E09D}"/>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Freeform: Shape 34">
                <a:extLst>
                  <a:ext uri="{FF2B5EF4-FFF2-40B4-BE49-F238E27FC236}">
                    <a16:creationId xmlns:a16="http://schemas.microsoft.com/office/drawing/2014/main" id="{54E19CDE-7E6B-4E0E-809E-76377A94DADD}"/>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Freeform: Shape 12">
              <a:extLst>
                <a:ext uri="{FF2B5EF4-FFF2-40B4-BE49-F238E27FC236}">
                  <a16:creationId xmlns:a16="http://schemas.microsoft.com/office/drawing/2014/main" id="{6495DDE1-B106-47B8-B5AE-0269C0E3690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E417F092-A14F-4258-9322-9776FB5D19C3}"/>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2">
              <a:extLst>
                <a:ext uri="{FF2B5EF4-FFF2-40B4-BE49-F238E27FC236}">
                  <a16:creationId xmlns:a16="http://schemas.microsoft.com/office/drawing/2014/main" id="{D80F1CE6-B365-47A9-B86C-4A5368BCCBD5}"/>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1" name="Group 20">
              <a:extLst>
                <a:ext uri="{FF2B5EF4-FFF2-40B4-BE49-F238E27FC236}">
                  <a16:creationId xmlns:a16="http://schemas.microsoft.com/office/drawing/2014/main" id="{3E58A6A0-AB29-4251-BE1D-11C4693317CF}"/>
                </a:ext>
              </a:extLst>
            </p:cNvPr>
            <p:cNvGrpSpPr/>
            <p:nvPr/>
          </p:nvGrpSpPr>
          <p:grpSpPr>
            <a:xfrm>
              <a:off x="-760406" y="4672937"/>
              <a:ext cx="1520812" cy="1520812"/>
              <a:chOff x="-1604709" y="3012880"/>
              <a:chExt cx="3211378" cy="3211378"/>
            </a:xfrm>
          </p:grpSpPr>
          <p:sp>
            <p:nvSpPr>
              <p:cNvPr id="28" name="Freeform: Shape 27">
                <a:extLst>
                  <a:ext uri="{FF2B5EF4-FFF2-40B4-BE49-F238E27FC236}">
                    <a16:creationId xmlns:a16="http://schemas.microsoft.com/office/drawing/2014/main" id="{0EFDFC6E-C719-44F4-AB24-7381B4A548E4}"/>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Freeform: Shape 12">
                <a:extLst>
                  <a:ext uri="{FF2B5EF4-FFF2-40B4-BE49-F238E27FC236}">
                    <a16:creationId xmlns:a16="http://schemas.microsoft.com/office/drawing/2014/main" id="{BA05EBAF-3445-4801-90DE-C8C42D5804AA}"/>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Tree>
    <p:extLst>
      <p:ext uri="{BB962C8B-B14F-4D97-AF65-F5344CB8AC3E}">
        <p14:creationId xmlns:p14="http://schemas.microsoft.com/office/powerpoint/2010/main" val="1652181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180362550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32190567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300042740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199271651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139266391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214072681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388208947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t>‹#›</a:t>
            </a:fld>
            <a:endParaRPr lang="en-US" noProof="0" dirty="0"/>
          </a:p>
        </p:txBody>
      </p:sp>
    </p:spTree>
    <p:extLst>
      <p:ext uri="{BB962C8B-B14F-4D97-AF65-F5344CB8AC3E}">
        <p14:creationId xmlns:p14="http://schemas.microsoft.com/office/powerpoint/2010/main" val="180017369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717142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3455550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C263D6C4-4840-40CC-AC84-17E24B3B7BDE}" type="slidenum">
              <a:rPr lang="en-US" noProof="0" smtClean="0"/>
              <a:pPr/>
              <a:t>‹#›</a:t>
            </a:fld>
            <a:endParaRPr lang="en-US" noProof="0" dirty="0"/>
          </a:p>
        </p:txBody>
      </p:sp>
      <p:sp>
        <p:nvSpPr>
          <p:cNvPr id="7" name="Rectangle 6">
            <a:extLst>
              <a:ext uri="{FF2B5EF4-FFF2-40B4-BE49-F238E27FC236}">
                <a16:creationId xmlns:a16="http://schemas.microsoft.com/office/drawing/2014/main" id="{D768BD8B-F424-45EA-86B5-77266315E888}"/>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A06B54C-1719-4D68-BE55-40C9B1955E12}"/>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8">
            <a:extLst>
              <a:ext uri="{FF2B5EF4-FFF2-40B4-BE49-F238E27FC236}">
                <a16:creationId xmlns:a16="http://schemas.microsoft.com/office/drawing/2014/main" id="{7A2B1CFD-49A1-487E-BB57-2C7827D2A385}"/>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9">
            <a:extLst>
              <a:ext uri="{FF2B5EF4-FFF2-40B4-BE49-F238E27FC236}">
                <a16:creationId xmlns:a16="http://schemas.microsoft.com/office/drawing/2014/main" id="{EC659F53-EEFB-4E90-98BF-F1B04D1C7D52}"/>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0A4DFC86-B8F3-4A35-90C9-13066CACA17B}"/>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7EF03F12-A2D3-4A09-BEF5-3265D48A6F34}"/>
              </a:ext>
            </a:extLst>
          </p:cNvPr>
          <p:cNvGrpSpPr/>
          <p:nvPr userDrawn="1"/>
        </p:nvGrpSpPr>
        <p:grpSpPr>
          <a:xfrm rot="16200000">
            <a:off x="499388" y="-322655"/>
            <a:ext cx="535531" cy="645309"/>
            <a:chOff x="10945855" y="7317026"/>
            <a:chExt cx="2483924" cy="2993104"/>
          </a:xfrm>
        </p:grpSpPr>
        <p:sp>
          <p:nvSpPr>
            <p:cNvPr id="13" name="Freeform: Shape 12">
              <a:extLst>
                <a:ext uri="{FF2B5EF4-FFF2-40B4-BE49-F238E27FC236}">
                  <a16:creationId xmlns:a16="http://schemas.microsoft.com/office/drawing/2014/main" id="{B00D2F1E-50F5-400D-9757-149D24077DE7}"/>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D284AC78-16CD-478E-8078-023940A7C78D}"/>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0750AF00-595F-4B18-8257-70FAE718FD3E}"/>
              </a:ext>
            </a:extLst>
          </p:cNvPr>
          <p:cNvGrpSpPr/>
          <p:nvPr userDrawn="1"/>
        </p:nvGrpSpPr>
        <p:grpSpPr>
          <a:xfrm>
            <a:off x="-1" y="1357409"/>
            <a:ext cx="12192001" cy="4846320"/>
            <a:chOff x="-1" y="1357409"/>
            <a:chExt cx="12192001" cy="4917518"/>
          </a:xfrm>
        </p:grpSpPr>
        <p:sp>
          <p:nvSpPr>
            <p:cNvPr id="16" name="Rectangle: Single Corner Snipped 15">
              <a:extLst>
                <a:ext uri="{FF2B5EF4-FFF2-40B4-BE49-F238E27FC236}">
                  <a16:creationId xmlns:a16="http://schemas.microsoft.com/office/drawing/2014/main" id="{F7950914-3472-42E8-A93E-F0B4CEACAAD4}"/>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16">
              <a:extLst>
                <a:ext uri="{FF2B5EF4-FFF2-40B4-BE49-F238E27FC236}">
                  <a16:creationId xmlns:a16="http://schemas.microsoft.com/office/drawing/2014/main" id="{24E950E8-41A8-4060-A61B-6A19F4C53DEF}"/>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17">
            <a:extLst>
              <a:ext uri="{FF2B5EF4-FFF2-40B4-BE49-F238E27FC236}">
                <a16:creationId xmlns:a16="http://schemas.microsoft.com/office/drawing/2014/main" id="{02922AC1-DA3F-4B75-BFE0-5AAD2751DD81}"/>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61083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Wednesday, May 19,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1411865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7" name="Rectangle 6">
            <a:extLst>
              <a:ext uri="{FF2B5EF4-FFF2-40B4-BE49-F238E27FC236}">
                <a16:creationId xmlns:a16="http://schemas.microsoft.com/office/drawing/2014/main" id="{5BD07786-55C1-45DC-8D6D-87C79FA0253A}"/>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FD318764-2250-465E-A0ED-F32407686938}"/>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1860F038-8007-43AA-89A6-2CBA42FD554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15B8BDF1-58DD-4BE0-BC43-0BA0B8754363}"/>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D0CA4BB1-C755-4D7B-BC16-A2F114769407}"/>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AC40CC28-08A9-4EE0-A3BA-118AB7EB3DAB}"/>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1D46DB21-B4E1-407C-9F57-51F82265F43B}"/>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3C7613D3-1D55-444A-B084-6D0D4A06B9F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9EFC1D7-E865-40E0-A963-E603ED6549A7}"/>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C9EBB96A-276A-4F11-B301-883E5BA34913}"/>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78D3CCAF-B46E-4E4C-A8FA-E3D40C3982E0}"/>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F68B687B-94A4-43DC-84A4-7222E4FC437D}"/>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1B962109-E219-4F62-BDF1-902183B42C6C}"/>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BC1437BA-D95C-4A95-97B1-1C74E6693EB3}"/>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279DAAFE-7AE3-4CE6-A09D-002951EC496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2775216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Wednesday, May 19, 2021</a:t>
            </a:fld>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0167028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Wednesday, May 19, 2021</a:t>
            </a:fld>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165370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Wednesday, May 19, 2021</a:t>
            </a:fld>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1424166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Wednesday, May 19, 2021</a:t>
            </a:fld>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dirty="0"/>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4373841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Wednesday, May 19, 2021</a:t>
            </a:fld>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dirty="0"/>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4021280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Wednesday, May 19, 2021</a:t>
            </a:fld>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dirty="0"/>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5279709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Wednesday, May 19, 2021</a:t>
            </a:fld>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907039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Wednesday, May 19, 2021</a:t>
            </a:fld>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247523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Wednesday, May 19, 2021</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6330991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Wednesday, May 19, 2021</a:t>
            </a:fld>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151063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8" name="Rectangle 7">
            <a:extLst>
              <a:ext uri="{FF2B5EF4-FFF2-40B4-BE49-F238E27FC236}">
                <a16:creationId xmlns:a16="http://schemas.microsoft.com/office/drawing/2014/main" id="{B370ABA5-861B-469B-9353-3666FC2FDB24}"/>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F6CBCC-654D-4DC9-A296-EF5EFA16C416}"/>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9">
            <a:extLst>
              <a:ext uri="{FF2B5EF4-FFF2-40B4-BE49-F238E27FC236}">
                <a16:creationId xmlns:a16="http://schemas.microsoft.com/office/drawing/2014/main" id="{BFDEBD71-B78B-4173-B825-AB04110E55AB}"/>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3C1D1E46-A3BC-4E97-87BE-2E7E1DFC5FB3}"/>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17D39644-746D-4502-9451-42BD5CADFC38}"/>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4335A894-C431-43B6-9B86-DF3256BBD2AC}"/>
              </a:ext>
            </a:extLst>
          </p:cNvPr>
          <p:cNvGrpSpPr/>
          <p:nvPr userDrawn="1"/>
        </p:nvGrpSpPr>
        <p:grpSpPr>
          <a:xfrm rot="16200000">
            <a:off x="499388" y="-322655"/>
            <a:ext cx="535531" cy="645309"/>
            <a:chOff x="10945855" y="7317026"/>
            <a:chExt cx="2483924" cy="2993104"/>
          </a:xfrm>
        </p:grpSpPr>
        <p:sp>
          <p:nvSpPr>
            <p:cNvPr id="14" name="Freeform: Shape 13">
              <a:extLst>
                <a:ext uri="{FF2B5EF4-FFF2-40B4-BE49-F238E27FC236}">
                  <a16:creationId xmlns:a16="http://schemas.microsoft.com/office/drawing/2014/main" id="{C4568670-6E41-426F-8136-2AA9CD512019}"/>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9207801-B63E-44C3-91AB-697A0DA76D6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500AC7EF-7BD0-456D-B5F7-070A6ACC5D8A}"/>
              </a:ext>
            </a:extLst>
          </p:cNvPr>
          <p:cNvGrpSpPr/>
          <p:nvPr userDrawn="1"/>
        </p:nvGrpSpPr>
        <p:grpSpPr>
          <a:xfrm>
            <a:off x="-1" y="1357409"/>
            <a:ext cx="12192001" cy="4846320"/>
            <a:chOff x="-1" y="1357409"/>
            <a:chExt cx="12192001" cy="4917518"/>
          </a:xfrm>
        </p:grpSpPr>
        <p:sp>
          <p:nvSpPr>
            <p:cNvPr id="17" name="Rectangle: Single Corner Snipped 16">
              <a:extLst>
                <a:ext uri="{FF2B5EF4-FFF2-40B4-BE49-F238E27FC236}">
                  <a16:creationId xmlns:a16="http://schemas.microsoft.com/office/drawing/2014/main" id="{C1EE0FBA-9B75-4F70-B750-89B8A4E18BBF}"/>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8" name="Rectangle: Single Corner Snipped 17">
              <a:extLst>
                <a:ext uri="{FF2B5EF4-FFF2-40B4-BE49-F238E27FC236}">
                  <a16:creationId xmlns:a16="http://schemas.microsoft.com/office/drawing/2014/main" id="{349B55F4-628D-401B-AB14-5D193A927136}"/>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9" name="Freeform: Shape 18">
            <a:extLst>
              <a:ext uri="{FF2B5EF4-FFF2-40B4-BE49-F238E27FC236}">
                <a16:creationId xmlns:a16="http://schemas.microsoft.com/office/drawing/2014/main" id="{67EF4ADD-3C91-4757-846B-7D3C5400BB7D}"/>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078972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10" name="Rectangle 9">
            <a:extLst>
              <a:ext uri="{FF2B5EF4-FFF2-40B4-BE49-F238E27FC236}">
                <a16:creationId xmlns:a16="http://schemas.microsoft.com/office/drawing/2014/main" id="{CCC2EC61-B55A-4047-9BF8-E87705978F21}"/>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B3D0900A-0E29-4C51-A860-0BE173420FF8}"/>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FBB3B25-4D82-4798-A9FA-3723263A5451}"/>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86D083D-A46E-4A14-A440-5803E74C8375}"/>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3">
            <a:extLst>
              <a:ext uri="{FF2B5EF4-FFF2-40B4-BE49-F238E27FC236}">
                <a16:creationId xmlns:a16="http://schemas.microsoft.com/office/drawing/2014/main" id="{B498403B-5428-453F-AD2D-23CCBA79FEC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B3279520-D2E8-4089-BE8E-C0A46BC8120A}"/>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C90DA636-86C0-4EEC-B48D-C3F7595C1A26}"/>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58519517-424D-4123-8C43-41C2829C05C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8" name="Group 17">
            <a:extLst>
              <a:ext uri="{FF2B5EF4-FFF2-40B4-BE49-F238E27FC236}">
                <a16:creationId xmlns:a16="http://schemas.microsoft.com/office/drawing/2014/main" id="{95B86E05-05D8-4FE9-B061-061D9CDA578E}"/>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11633779-0E1C-410D-9980-20F865829037}"/>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0" name="Rectangle: Single Corner Snipped 19">
              <a:extLst>
                <a:ext uri="{FF2B5EF4-FFF2-40B4-BE49-F238E27FC236}">
                  <a16:creationId xmlns:a16="http://schemas.microsoft.com/office/drawing/2014/main" id="{2AF0F5E8-A2A9-4422-8EFF-8DD3BDAD4524}"/>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1" name="Freeform: Shape 20">
            <a:extLst>
              <a:ext uri="{FF2B5EF4-FFF2-40B4-BE49-F238E27FC236}">
                <a16:creationId xmlns:a16="http://schemas.microsoft.com/office/drawing/2014/main" id="{B323A903-8DF9-46E2-8D93-DBB7546DA344}"/>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7231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6" name="Rectangle 5">
            <a:extLst>
              <a:ext uri="{FF2B5EF4-FFF2-40B4-BE49-F238E27FC236}">
                <a16:creationId xmlns:a16="http://schemas.microsoft.com/office/drawing/2014/main" id="{C00AAF09-04F5-4721-86BE-6F9BFF71447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6">
            <a:extLst>
              <a:ext uri="{FF2B5EF4-FFF2-40B4-BE49-F238E27FC236}">
                <a16:creationId xmlns:a16="http://schemas.microsoft.com/office/drawing/2014/main" id="{2A5D2BC1-00FC-43FA-9680-AAE319384902}"/>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BCA61C23-EC37-4F88-AF66-13609598E8A8}"/>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8">
            <a:extLst>
              <a:ext uri="{FF2B5EF4-FFF2-40B4-BE49-F238E27FC236}">
                <a16:creationId xmlns:a16="http://schemas.microsoft.com/office/drawing/2014/main" id="{9C88E036-6008-4FAD-96B6-E4E0ED95A068}"/>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E2FF7A5D-CBB1-41BF-A096-BEBD1E956C52}"/>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A3C1E22D-EE2E-432A-963E-5664988444B6}"/>
              </a:ext>
            </a:extLst>
          </p:cNvPr>
          <p:cNvGrpSpPr/>
          <p:nvPr userDrawn="1"/>
        </p:nvGrpSpPr>
        <p:grpSpPr>
          <a:xfrm rot="16200000">
            <a:off x="499388" y="-322655"/>
            <a:ext cx="535531" cy="645309"/>
            <a:chOff x="10945855" y="7317026"/>
            <a:chExt cx="2483924" cy="2993104"/>
          </a:xfrm>
        </p:grpSpPr>
        <p:sp>
          <p:nvSpPr>
            <p:cNvPr id="12" name="Freeform: Shape 11">
              <a:extLst>
                <a:ext uri="{FF2B5EF4-FFF2-40B4-BE49-F238E27FC236}">
                  <a16:creationId xmlns:a16="http://schemas.microsoft.com/office/drawing/2014/main" id="{7E76E432-7D00-493D-8F41-58DA2B535A99}"/>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01F18C7A-B500-469E-85C3-95CF40D4CF9A}"/>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4" name="Group 13">
            <a:extLst>
              <a:ext uri="{FF2B5EF4-FFF2-40B4-BE49-F238E27FC236}">
                <a16:creationId xmlns:a16="http://schemas.microsoft.com/office/drawing/2014/main" id="{49E1996C-7387-4088-A50C-AD32A6B20DE8}"/>
              </a:ext>
            </a:extLst>
          </p:cNvPr>
          <p:cNvGrpSpPr/>
          <p:nvPr userDrawn="1"/>
        </p:nvGrpSpPr>
        <p:grpSpPr>
          <a:xfrm>
            <a:off x="-1" y="1357409"/>
            <a:ext cx="12192001" cy="4846320"/>
            <a:chOff x="-1" y="1357409"/>
            <a:chExt cx="12192001" cy="4917518"/>
          </a:xfrm>
        </p:grpSpPr>
        <p:sp>
          <p:nvSpPr>
            <p:cNvPr id="15" name="Rectangle: Single Corner Snipped 14">
              <a:extLst>
                <a:ext uri="{FF2B5EF4-FFF2-40B4-BE49-F238E27FC236}">
                  <a16:creationId xmlns:a16="http://schemas.microsoft.com/office/drawing/2014/main" id="{B24FDFBE-5DF5-4AF6-9EE0-B8783E2C5CA2}"/>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6" name="Rectangle: Single Corner Snipped 15">
              <a:extLst>
                <a:ext uri="{FF2B5EF4-FFF2-40B4-BE49-F238E27FC236}">
                  <a16:creationId xmlns:a16="http://schemas.microsoft.com/office/drawing/2014/main" id="{2C3CC365-97BD-4A72-9939-048E31C4F2C3}"/>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Freeform: Shape 16">
            <a:extLst>
              <a:ext uri="{FF2B5EF4-FFF2-40B4-BE49-F238E27FC236}">
                <a16:creationId xmlns:a16="http://schemas.microsoft.com/office/drawing/2014/main" id="{5F2ABF0A-D059-4861-A2CD-48A4C4525436}"/>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23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5" name="Rectangle 4">
            <a:extLst>
              <a:ext uri="{FF2B5EF4-FFF2-40B4-BE49-F238E27FC236}">
                <a16:creationId xmlns:a16="http://schemas.microsoft.com/office/drawing/2014/main" id="{8C05421D-7C42-4682-A449-8361D5D30B0C}"/>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reeform: Shape 9">
            <a:extLst>
              <a:ext uri="{FF2B5EF4-FFF2-40B4-BE49-F238E27FC236}">
                <a16:creationId xmlns:a16="http://schemas.microsoft.com/office/drawing/2014/main" id="{6190BF78-9B58-4795-989F-2B9856377C9D}"/>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7" name="Freeform: Shape 17">
            <a:extLst>
              <a:ext uri="{FF2B5EF4-FFF2-40B4-BE49-F238E27FC236}">
                <a16:creationId xmlns:a16="http://schemas.microsoft.com/office/drawing/2014/main" id="{26B90E35-924A-473D-8B20-4E639FF89893}"/>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1">
            <a:extLst>
              <a:ext uri="{FF2B5EF4-FFF2-40B4-BE49-F238E27FC236}">
                <a16:creationId xmlns:a16="http://schemas.microsoft.com/office/drawing/2014/main" id="{D7433F71-B0E4-4670-8080-4F9EE86B5BD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7">
            <a:extLst>
              <a:ext uri="{FF2B5EF4-FFF2-40B4-BE49-F238E27FC236}">
                <a16:creationId xmlns:a16="http://schemas.microsoft.com/office/drawing/2014/main" id="{981B3401-A9C8-4AEB-9737-40E617BCF698}"/>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0" name="Group 9">
            <a:extLst>
              <a:ext uri="{FF2B5EF4-FFF2-40B4-BE49-F238E27FC236}">
                <a16:creationId xmlns:a16="http://schemas.microsoft.com/office/drawing/2014/main" id="{F0F8B82D-1706-4EF5-B65D-75EE5E91C84C}"/>
              </a:ext>
            </a:extLst>
          </p:cNvPr>
          <p:cNvGrpSpPr/>
          <p:nvPr userDrawn="1"/>
        </p:nvGrpSpPr>
        <p:grpSpPr>
          <a:xfrm rot="16200000">
            <a:off x="499388" y="-322655"/>
            <a:ext cx="535531" cy="645309"/>
            <a:chOff x="10945855" y="7317026"/>
            <a:chExt cx="2483924" cy="2993104"/>
          </a:xfrm>
        </p:grpSpPr>
        <p:sp>
          <p:nvSpPr>
            <p:cNvPr id="11" name="Freeform: Shape 15">
              <a:extLst>
                <a:ext uri="{FF2B5EF4-FFF2-40B4-BE49-F238E27FC236}">
                  <a16:creationId xmlns:a16="http://schemas.microsoft.com/office/drawing/2014/main" id="{D30E2F26-544B-4800-A88C-E315AE408A37}"/>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6">
              <a:extLst>
                <a:ext uri="{FF2B5EF4-FFF2-40B4-BE49-F238E27FC236}">
                  <a16:creationId xmlns:a16="http://schemas.microsoft.com/office/drawing/2014/main" id="{88F2E53B-9617-42C5-8CFB-208E01DFEA5D}"/>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23">
            <a:extLst>
              <a:ext uri="{FF2B5EF4-FFF2-40B4-BE49-F238E27FC236}">
                <a16:creationId xmlns:a16="http://schemas.microsoft.com/office/drawing/2014/main" id="{7506F59C-C77D-4534-B365-4E4F8A14B18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84972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8" name="Rectangle 7">
            <a:extLst>
              <a:ext uri="{FF2B5EF4-FFF2-40B4-BE49-F238E27FC236}">
                <a16:creationId xmlns:a16="http://schemas.microsoft.com/office/drawing/2014/main" id="{74C1DAA8-9860-43F8-9AC5-76B9C8EEDBE3}"/>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3250B6C0-9668-41F7-A570-403B94AF936E}"/>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9">
            <a:extLst>
              <a:ext uri="{FF2B5EF4-FFF2-40B4-BE49-F238E27FC236}">
                <a16:creationId xmlns:a16="http://schemas.microsoft.com/office/drawing/2014/main" id="{9E9F7EA9-FC8C-47B7-998D-5D1980BA4D54}"/>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89F88DD2-99F9-4BB8-A0CE-41B5E8977C6E}"/>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179A99DB-4790-4892-90B3-CAE9DBCBEFD2}"/>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01FF66AF-96C7-415D-98C2-43CA11652283}"/>
              </a:ext>
            </a:extLst>
          </p:cNvPr>
          <p:cNvGrpSpPr/>
          <p:nvPr userDrawn="1"/>
        </p:nvGrpSpPr>
        <p:grpSpPr>
          <a:xfrm rot="16200000">
            <a:off x="499388" y="-322655"/>
            <a:ext cx="535531" cy="645309"/>
            <a:chOff x="10945855" y="7317026"/>
            <a:chExt cx="2483924" cy="2993104"/>
          </a:xfrm>
        </p:grpSpPr>
        <p:sp>
          <p:nvSpPr>
            <p:cNvPr id="14" name="Freeform: Shape 13">
              <a:extLst>
                <a:ext uri="{FF2B5EF4-FFF2-40B4-BE49-F238E27FC236}">
                  <a16:creationId xmlns:a16="http://schemas.microsoft.com/office/drawing/2014/main" id="{1456F24C-AC1C-4923-878E-2CFA0D27561B}"/>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29D5CB01-B3B9-46BE-B088-A066D6C26FF8}"/>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63A1C9E8-704D-4AFE-A56F-E96A3977A3FE}"/>
              </a:ext>
            </a:extLst>
          </p:cNvPr>
          <p:cNvGrpSpPr/>
          <p:nvPr userDrawn="1"/>
        </p:nvGrpSpPr>
        <p:grpSpPr>
          <a:xfrm>
            <a:off x="-1" y="1357409"/>
            <a:ext cx="12192001" cy="4846320"/>
            <a:chOff x="-1" y="1357409"/>
            <a:chExt cx="12192001" cy="4917518"/>
          </a:xfrm>
        </p:grpSpPr>
        <p:sp>
          <p:nvSpPr>
            <p:cNvPr id="17" name="Rectangle: Single Corner Snipped 16">
              <a:extLst>
                <a:ext uri="{FF2B5EF4-FFF2-40B4-BE49-F238E27FC236}">
                  <a16:creationId xmlns:a16="http://schemas.microsoft.com/office/drawing/2014/main" id="{3CE4CD66-7632-4EB3-9826-C5AC40F8A39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Single Corner Snipped 17">
              <a:extLst>
                <a:ext uri="{FF2B5EF4-FFF2-40B4-BE49-F238E27FC236}">
                  <a16:creationId xmlns:a16="http://schemas.microsoft.com/office/drawing/2014/main" id="{41504E82-1574-4F10-BC7E-B93FEB8BBBF2}"/>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9" name="Freeform: Shape 18">
            <a:extLst>
              <a:ext uri="{FF2B5EF4-FFF2-40B4-BE49-F238E27FC236}">
                <a16:creationId xmlns:a16="http://schemas.microsoft.com/office/drawing/2014/main" id="{D6F4EA71-19F8-46DD-97FA-01D22EE796D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51697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263D6C4-4840-40CC-AC84-17E24B3B7BDE}" type="slidenum">
              <a:rPr lang="en-US" noProof="0" smtClean="0"/>
              <a:pPr/>
              <a:t>‹#›</a:t>
            </a:fld>
            <a:endParaRPr lang="en-US" noProof="0" dirty="0"/>
          </a:p>
        </p:txBody>
      </p:sp>
      <p:sp>
        <p:nvSpPr>
          <p:cNvPr id="8" name="Rectangle 7">
            <a:extLst>
              <a:ext uri="{FF2B5EF4-FFF2-40B4-BE49-F238E27FC236}">
                <a16:creationId xmlns:a16="http://schemas.microsoft.com/office/drawing/2014/main" id="{DFED6BF4-F3B3-4FB6-8056-5452620D9E9E}"/>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6669D486-510B-4356-ACD0-36149AB94B11}"/>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0" name="Freeform: Shape 9">
            <a:extLst>
              <a:ext uri="{FF2B5EF4-FFF2-40B4-BE49-F238E27FC236}">
                <a16:creationId xmlns:a16="http://schemas.microsoft.com/office/drawing/2014/main" id="{D0221709-C970-4F99-830F-CAC64C5E50A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BE23300F-1C29-498F-AFD6-EFD8AE0CAD24}"/>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71352F67-0B39-4EA7-9813-61BDC95E275E}"/>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34E46B1C-3E03-4950-A5CC-D0B3EC0B8192}"/>
              </a:ext>
            </a:extLst>
          </p:cNvPr>
          <p:cNvGrpSpPr/>
          <p:nvPr userDrawn="1"/>
        </p:nvGrpSpPr>
        <p:grpSpPr>
          <a:xfrm rot="16200000">
            <a:off x="499388" y="-322655"/>
            <a:ext cx="535531" cy="645309"/>
            <a:chOff x="10945855" y="7317026"/>
            <a:chExt cx="2483924" cy="2993104"/>
          </a:xfrm>
        </p:grpSpPr>
        <p:sp>
          <p:nvSpPr>
            <p:cNvPr id="15" name="Freeform: Shape 14">
              <a:extLst>
                <a:ext uri="{FF2B5EF4-FFF2-40B4-BE49-F238E27FC236}">
                  <a16:creationId xmlns:a16="http://schemas.microsoft.com/office/drawing/2014/main" id="{852FBD69-6300-431E-AC0E-40476E4A0849}"/>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82CBF2B5-695F-4C4D-BC49-354229B2D92D}"/>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E49F9DD1-510F-4B0F-99C0-8FAA78DA04AB}"/>
              </a:ext>
            </a:extLst>
          </p:cNvPr>
          <p:cNvGrpSpPr/>
          <p:nvPr userDrawn="1"/>
        </p:nvGrpSpPr>
        <p:grpSpPr>
          <a:xfrm>
            <a:off x="-1" y="1357409"/>
            <a:ext cx="12192001" cy="4846320"/>
            <a:chOff x="-1" y="1357409"/>
            <a:chExt cx="12192001" cy="4917518"/>
          </a:xfrm>
        </p:grpSpPr>
        <p:sp>
          <p:nvSpPr>
            <p:cNvPr id="18" name="Rectangle: Single Corner Snipped 17">
              <a:extLst>
                <a:ext uri="{FF2B5EF4-FFF2-40B4-BE49-F238E27FC236}">
                  <a16:creationId xmlns:a16="http://schemas.microsoft.com/office/drawing/2014/main" id="{4DCAFC75-D8AD-4718-87D2-FE7ACDE7EBAD}"/>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Single Corner Snipped 18">
              <a:extLst>
                <a:ext uri="{FF2B5EF4-FFF2-40B4-BE49-F238E27FC236}">
                  <a16:creationId xmlns:a16="http://schemas.microsoft.com/office/drawing/2014/main" id="{B3A36CDA-68B9-4A68-AC29-FB41E8777497}"/>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Freeform: Shape 19">
            <a:extLst>
              <a:ext uri="{FF2B5EF4-FFF2-40B4-BE49-F238E27FC236}">
                <a16:creationId xmlns:a16="http://schemas.microsoft.com/office/drawing/2014/main" id="{1F662337-BCB3-49B0-9BD9-C7E568144CE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9658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5/19/2021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63D6C4-4840-40CC-AC84-17E24B3B7BDE}" type="slidenum">
              <a:rPr lang="en-US" noProof="0" smtClean="0"/>
              <a:t>‹#›</a:t>
            </a:fld>
            <a:endParaRPr lang="en-US" noProof="0" dirty="0"/>
          </a:p>
        </p:txBody>
      </p:sp>
      <p:sp>
        <p:nvSpPr>
          <p:cNvPr id="14" name="Rectangle 13">
            <a:extLst>
              <a:ext uri="{FF2B5EF4-FFF2-40B4-BE49-F238E27FC236}">
                <a16:creationId xmlns:a16="http://schemas.microsoft.com/office/drawing/2014/main" id="{47576BB3-BB3C-4013-ABF0-F8F50E57443F}"/>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9">
            <a:extLst>
              <a:ext uri="{FF2B5EF4-FFF2-40B4-BE49-F238E27FC236}">
                <a16:creationId xmlns:a16="http://schemas.microsoft.com/office/drawing/2014/main" id="{EDC9173D-0BAE-4041-B241-D413E2F1EB93}"/>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6" name="Freeform: Shape 17">
            <a:extLst>
              <a:ext uri="{FF2B5EF4-FFF2-40B4-BE49-F238E27FC236}">
                <a16:creationId xmlns:a16="http://schemas.microsoft.com/office/drawing/2014/main" id="{E002EC48-D1CC-4FB6-8B18-B6E15378ADAA}"/>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Freeform: Shape 11">
            <a:extLst>
              <a:ext uri="{FF2B5EF4-FFF2-40B4-BE49-F238E27FC236}">
                <a16:creationId xmlns:a16="http://schemas.microsoft.com/office/drawing/2014/main" id="{00E912D1-AE9A-46A4-95BC-DB273C368D65}"/>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7">
            <a:extLst>
              <a:ext uri="{FF2B5EF4-FFF2-40B4-BE49-F238E27FC236}">
                <a16:creationId xmlns:a16="http://schemas.microsoft.com/office/drawing/2014/main" id="{DFF90D1E-66FE-4E5C-8DB7-5EC2683DA4EC}"/>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itle 1">
            <a:extLst>
              <a:ext uri="{FF2B5EF4-FFF2-40B4-BE49-F238E27FC236}">
                <a16:creationId xmlns:a16="http://schemas.microsoft.com/office/drawing/2014/main" id="{93B99A67-36CD-4A47-A4FE-8B3F4BC685D2}"/>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20" name="Group 19">
            <a:extLst>
              <a:ext uri="{FF2B5EF4-FFF2-40B4-BE49-F238E27FC236}">
                <a16:creationId xmlns:a16="http://schemas.microsoft.com/office/drawing/2014/main" id="{9AD341F6-40F4-4DD4-A13D-B6AC5EE08E6E}"/>
              </a:ext>
            </a:extLst>
          </p:cNvPr>
          <p:cNvGrpSpPr/>
          <p:nvPr userDrawn="1"/>
        </p:nvGrpSpPr>
        <p:grpSpPr>
          <a:xfrm rot="16200000">
            <a:off x="499388" y="-322655"/>
            <a:ext cx="535531" cy="645309"/>
            <a:chOff x="10945855" y="7317026"/>
            <a:chExt cx="2483924" cy="2993104"/>
          </a:xfrm>
        </p:grpSpPr>
        <p:sp>
          <p:nvSpPr>
            <p:cNvPr id="21" name="Freeform: Shape 15">
              <a:extLst>
                <a:ext uri="{FF2B5EF4-FFF2-40B4-BE49-F238E27FC236}">
                  <a16:creationId xmlns:a16="http://schemas.microsoft.com/office/drawing/2014/main" id="{A0844FC0-859D-49ED-99FC-DA6C4E95F7B3}"/>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16">
              <a:extLst>
                <a:ext uri="{FF2B5EF4-FFF2-40B4-BE49-F238E27FC236}">
                  <a16:creationId xmlns:a16="http://schemas.microsoft.com/office/drawing/2014/main" id="{DB804B67-C0B7-40C0-ADB8-73D7FEC24B53}"/>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3" name="Group 22">
            <a:extLst>
              <a:ext uri="{FF2B5EF4-FFF2-40B4-BE49-F238E27FC236}">
                <a16:creationId xmlns:a16="http://schemas.microsoft.com/office/drawing/2014/main" id="{83C96048-3DE4-4D0C-B506-EED50588DFEA}"/>
              </a:ext>
            </a:extLst>
          </p:cNvPr>
          <p:cNvGrpSpPr/>
          <p:nvPr userDrawn="1"/>
        </p:nvGrpSpPr>
        <p:grpSpPr>
          <a:xfrm>
            <a:off x="-1" y="1357409"/>
            <a:ext cx="12192001" cy="4846320"/>
            <a:chOff x="-1" y="1357409"/>
            <a:chExt cx="12192001" cy="4917518"/>
          </a:xfrm>
        </p:grpSpPr>
        <p:sp>
          <p:nvSpPr>
            <p:cNvPr id="24" name="Rectangle: Single Corner Snipped 18">
              <a:extLst>
                <a:ext uri="{FF2B5EF4-FFF2-40B4-BE49-F238E27FC236}">
                  <a16:creationId xmlns:a16="http://schemas.microsoft.com/office/drawing/2014/main" id="{7CA6AF3C-87E9-4A10-9B14-A4EC120BC53A}"/>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5" name="Rectangle: Single Corner Snipped 2">
              <a:extLst>
                <a:ext uri="{FF2B5EF4-FFF2-40B4-BE49-F238E27FC236}">
                  <a16:creationId xmlns:a16="http://schemas.microsoft.com/office/drawing/2014/main" id="{9F5EA064-CC33-4954-9111-330E82B028B7}"/>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Freeform: Shape 23">
            <a:extLst>
              <a:ext uri="{FF2B5EF4-FFF2-40B4-BE49-F238E27FC236}">
                <a16:creationId xmlns:a16="http://schemas.microsoft.com/office/drawing/2014/main" id="{366DF729-16FD-4997-A4CF-CADA289D36EE}"/>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Slide Number Placeholder 4">
            <a:extLst>
              <a:ext uri="{FF2B5EF4-FFF2-40B4-BE49-F238E27FC236}">
                <a16:creationId xmlns:a16="http://schemas.microsoft.com/office/drawing/2014/main" id="{20A90805-1F30-4853-B93E-0B0140C8B1D4}"/>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6012386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700" r:id="rId18"/>
    <p:sldLayoutId id="2147483701" r:id="rId19"/>
    <p:sldLayoutId id="2147483651" r:id="rId20"/>
    <p:sldLayoutId id="2147483654" r:id="rId21"/>
    <p:sldLayoutId id="2147483661" r:id="rId22"/>
    <p:sldLayoutId id="2147483674" r:id="rId23"/>
    <p:sldLayoutId id="2147483665" r:id="rId24"/>
    <p:sldLayoutId id="2147483673" r:id="rId25"/>
    <p:sldLayoutId id="2147483675" r:id="rId26"/>
    <p:sldLayoutId id="2147483676" r:id="rId27"/>
    <p:sldLayoutId id="2147483672" r:id="rId28"/>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Wednesday, May 19,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dirty="0"/>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169898925"/>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pic>
        <p:nvPicPr>
          <p:cNvPr id="4" name="Picture 3" descr="Close up of a red, blue and orange LED screen">
            <a:extLst>
              <a:ext uri="{FF2B5EF4-FFF2-40B4-BE49-F238E27FC236}">
                <a16:creationId xmlns:a16="http://schemas.microsoft.com/office/drawing/2014/main" id="{F1174AB0-16C0-461A-BCFB-BE83026638B8}"/>
              </a:ext>
            </a:extLst>
          </p:cNvPr>
          <p:cNvPicPr>
            <a:picLocks noChangeAspect="1"/>
          </p:cNvPicPr>
          <p:nvPr/>
        </p:nvPicPr>
        <p:blipFill rotWithShape="1">
          <a:blip r:embed="rId2"/>
          <a:srcRect t="7865" b="7865"/>
          <a:stretch/>
        </p:blipFill>
        <p:spPr>
          <a:xfrm>
            <a:off x="20" y="1"/>
            <a:ext cx="12191980" cy="6858000"/>
          </a:xfrm>
          <a:prstGeom prst="rect">
            <a:avLst/>
          </a:prstGeom>
        </p:spPr>
      </p:pic>
      <p:sp>
        <p:nvSpPr>
          <p:cNvPr id="37" name="Rectangle 36">
            <a:extLst>
              <a:ext uri="{FF2B5EF4-FFF2-40B4-BE49-F238E27FC236}">
                <a16:creationId xmlns:a16="http://schemas.microsoft.com/office/drawing/2014/main" id="{D7750348-5249-48BE-B8D8-43608AD7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2" name="Title 1">
            <a:extLst>
              <a:ext uri="{FF2B5EF4-FFF2-40B4-BE49-F238E27FC236}">
                <a16:creationId xmlns:a16="http://schemas.microsoft.com/office/drawing/2014/main" id="{67B15327-9469-49B4-8823-72BA356E92A0}"/>
              </a:ext>
            </a:extLst>
          </p:cNvPr>
          <p:cNvSpPr>
            <a:spLocks noGrp="1"/>
          </p:cNvSpPr>
          <p:nvPr>
            <p:ph type="ctrTitle"/>
          </p:nvPr>
        </p:nvSpPr>
        <p:spPr>
          <a:xfrm>
            <a:off x="1223554" y="1365631"/>
            <a:ext cx="9744891" cy="2986234"/>
          </a:xfrm>
        </p:spPr>
        <p:txBody>
          <a:bodyPr anchor="b">
            <a:normAutofit/>
          </a:bodyPr>
          <a:lstStyle/>
          <a:p>
            <a:pPr>
              <a:lnSpc>
                <a:spcPct val="90000"/>
              </a:lnSpc>
            </a:pPr>
            <a:r>
              <a:rPr lang="en-US" sz="3600" b="1" i="0" dirty="0">
                <a:effectLst/>
                <a:latin typeface="var(--quote-font)"/>
              </a:rPr>
              <a:t>“Do not brood over your past mistakes and failures as this will only fill your mind with grief, regret and depression. Do not repeat them in the future.”</a:t>
            </a:r>
            <a:br>
              <a:rPr lang="en-US" sz="3000" b="0" i="0" dirty="0">
                <a:effectLst/>
                <a:latin typeface="var(--author-font)"/>
              </a:rPr>
            </a:br>
            <a:endParaRPr lang="en-IN" sz="3000" dirty="0"/>
          </a:p>
        </p:txBody>
      </p:sp>
      <p:sp>
        <p:nvSpPr>
          <p:cNvPr id="39" name="Rectangle 38">
            <a:extLst>
              <a:ext uri="{FF2B5EF4-FFF2-40B4-BE49-F238E27FC236}">
                <a16:creationId xmlns:a16="http://schemas.microsoft.com/office/drawing/2014/main" id="{1BC3C586-41D9-4369-AF7F-3A2DB21DB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 name="Subtitle 2">
            <a:extLst>
              <a:ext uri="{FF2B5EF4-FFF2-40B4-BE49-F238E27FC236}">
                <a16:creationId xmlns:a16="http://schemas.microsoft.com/office/drawing/2014/main" id="{06D91F5B-2F60-4E94-95EA-2BC95AD13A37}"/>
              </a:ext>
            </a:extLst>
          </p:cNvPr>
          <p:cNvSpPr>
            <a:spLocks noGrp="1"/>
          </p:cNvSpPr>
          <p:nvPr>
            <p:ph type="subTitle" idx="1"/>
          </p:nvPr>
        </p:nvSpPr>
        <p:spPr>
          <a:xfrm>
            <a:off x="7216163" y="4132070"/>
            <a:ext cx="2801937" cy="439590"/>
          </a:xfrm>
        </p:spPr>
        <p:txBody>
          <a:bodyPr>
            <a:noAutofit/>
          </a:bodyPr>
          <a:lstStyle/>
          <a:p>
            <a:r>
              <a:rPr lang="en-US" sz="2800" b="0" i="0" dirty="0">
                <a:solidFill>
                  <a:schemeClr val="tx1">
                    <a:alpha val="60000"/>
                  </a:schemeClr>
                </a:solidFill>
                <a:effectLst/>
                <a:latin typeface="var(--author-font)"/>
              </a:rPr>
              <a:t>- Swami Sivananda</a:t>
            </a:r>
            <a:endParaRPr lang="en-IN" sz="2800" dirty="0">
              <a:solidFill>
                <a:schemeClr val="tx1">
                  <a:alpha val="60000"/>
                </a:schemeClr>
              </a:solidFill>
            </a:endParaRPr>
          </a:p>
        </p:txBody>
      </p:sp>
    </p:spTree>
    <p:extLst>
      <p:ext uri="{BB962C8B-B14F-4D97-AF65-F5344CB8AC3E}">
        <p14:creationId xmlns:p14="http://schemas.microsoft.com/office/powerpoint/2010/main" val="71336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ECF4FF78-96E1-4300-95DC-2D8EDFF90974}"/>
              </a:ext>
            </a:extLst>
          </p:cNvPr>
          <p:cNvPicPr>
            <a:picLocks noChangeAspect="1"/>
          </p:cNvPicPr>
          <p:nvPr/>
        </p:nvPicPr>
        <p:blipFill rotWithShape="1">
          <a:blip r:embed="rId2"/>
          <a:srcRect t="9715" b="440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8A701588-3A4B-4925-BB86-9846CCEE6C0C}"/>
              </a:ext>
            </a:extLst>
          </p:cNvPr>
          <p:cNvSpPr>
            <a:spLocks noGrp="1"/>
          </p:cNvSpPr>
          <p:nvPr>
            <p:ph type="title"/>
          </p:nvPr>
        </p:nvSpPr>
        <p:spPr>
          <a:xfrm>
            <a:off x="4763589" y="3531613"/>
            <a:ext cx="6739433" cy="1258102"/>
          </a:xfrm>
        </p:spPr>
        <p:txBody>
          <a:bodyPr vert="horz" lIns="91440" tIns="45720" rIns="91440" bIns="45720" rtlCol="0" anchor="b">
            <a:normAutofit/>
          </a:bodyPr>
          <a:lstStyle/>
          <a:p>
            <a:pPr algn="l">
              <a:lnSpc>
                <a:spcPct val="90000"/>
              </a:lnSpc>
            </a:pPr>
            <a:r>
              <a:rPr lang="en-US" sz="4400" dirty="0"/>
              <a:t>What is Linear Regression?</a:t>
            </a:r>
          </a:p>
        </p:txBody>
      </p:sp>
      <p:sp>
        <p:nvSpPr>
          <p:cNvPr id="4" name="Slide Number Placeholder 3">
            <a:extLst>
              <a:ext uri="{FF2B5EF4-FFF2-40B4-BE49-F238E27FC236}">
                <a16:creationId xmlns:a16="http://schemas.microsoft.com/office/drawing/2014/main" id="{C16C6697-59AA-45D2-B6D9-32A33AF0FC63}"/>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a:ln>
                  <a:noFill/>
                </a:ln>
                <a:solidFill>
                  <a:srgbClr val="FFFFF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0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52230671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3300186" cy="590931"/>
          </a:xfrm>
        </p:spPr>
        <p:txBody>
          <a:bodyPr>
            <a:normAutofit fontScale="90000"/>
          </a:bodyPr>
          <a:lstStyle/>
          <a:p>
            <a:r>
              <a:rPr lang="en-US" sz="3600" dirty="0">
                <a:solidFill>
                  <a:schemeClr val="accent2"/>
                </a:solidFill>
              </a:rPr>
              <a:t>Linear Regression</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2"/>
          </p:nvPr>
        </p:nvSpPr>
        <p:spPr>
          <a:xfrm>
            <a:off x="572836" y="1586706"/>
            <a:ext cx="10679364" cy="4140326"/>
          </a:xfrm>
        </p:spPr>
        <p:txBody>
          <a:bodyPr>
            <a:normAutofit lnSpcReduction="10000"/>
          </a:bodyPr>
          <a:lstStyle/>
          <a:p>
            <a:r>
              <a:rPr lang="en-US" dirty="0">
                <a:solidFill>
                  <a:schemeClr val="bg1"/>
                </a:solidFill>
              </a:rPr>
              <a:t>Linear Regression is a learning algorithm which is used to find linear relationship between the input features [ X ] and the single output [ Y ].</a:t>
            </a:r>
          </a:p>
          <a:p>
            <a:r>
              <a:rPr lang="en-US" dirty="0">
                <a:solidFill>
                  <a:schemeClr val="bg1"/>
                </a:solidFill>
              </a:rPr>
              <a:t>In other words, we can say that ‘Y’ can be represented as a linear combination of features [ X ].</a:t>
            </a:r>
          </a:p>
          <a:p>
            <a:endParaRPr lang="en-US" dirty="0">
              <a:solidFill>
                <a:schemeClr val="bg1"/>
              </a:solidFill>
            </a:endParaRPr>
          </a:p>
          <a:p>
            <a:r>
              <a:rPr lang="en-US" dirty="0">
                <a:solidFill>
                  <a:schemeClr val="bg1"/>
                </a:solidFill>
              </a:rPr>
              <a:t>Formally,</a:t>
            </a:r>
          </a:p>
          <a:p>
            <a:pPr marL="0" indent="0">
              <a:buNone/>
            </a:pPr>
            <a:r>
              <a:rPr lang="en-US" dirty="0">
                <a:solidFill>
                  <a:schemeClr val="bg1"/>
                </a:solidFill>
              </a:rPr>
              <a:t>		Y = a + b1*X1 + b2*X2 + ….. +bn*Xn</a:t>
            </a:r>
          </a:p>
          <a:p>
            <a:pPr marL="0" indent="0">
              <a:buNone/>
            </a:pPr>
            <a:r>
              <a:rPr lang="en-US" dirty="0">
                <a:solidFill>
                  <a:schemeClr val="bg1"/>
                </a:solidFill>
              </a:rPr>
              <a:t>	here,</a:t>
            </a:r>
          </a:p>
          <a:p>
            <a:pPr marL="0" indent="0">
              <a:buNone/>
            </a:pPr>
            <a:r>
              <a:rPr lang="en-US" dirty="0">
                <a:solidFill>
                  <a:schemeClr val="bg1"/>
                </a:solidFill>
              </a:rPr>
              <a:t>		Y = Dependent variable </a:t>
            </a:r>
          </a:p>
          <a:p>
            <a:pPr marL="0" indent="0">
              <a:buNone/>
            </a:pPr>
            <a:r>
              <a:rPr lang="en-US" dirty="0">
                <a:solidFill>
                  <a:schemeClr val="bg1"/>
                </a:solidFill>
              </a:rPr>
              <a:t>		X1, X2, X3 …. Xn = feature vectors [ Column vectors ]</a:t>
            </a:r>
          </a:p>
          <a:p>
            <a:pPr marL="0" indent="0">
              <a:buNone/>
            </a:pPr>
            <a:r>
              <a:rPr lang="en-US" dirty="0">
                <a:solidFill>
                  <a:schemeClr val="bg1"/>
                </a:solidFill>
              </a:rPr>
              <a:t>		a  = intercept</a:t>
            </a:r>
          </a:p>
          <a:p>
            <a:pPr marL="0" indent="0">
              <a:buNone/>
            </a:pPr>
            <a:r>
              <a:rPr lang="en-US" dirty="0">
                <a:solidFill>
                  <a:schemeClr val="bg1"/>
                </a:solidFill>
              </a:rPr>
              <a:t>		b1, b2 …. bn = slope of lines or regression coefficients</a:t>
            </a:r>
          </a:p>
          <a:p>
            <a:pPr marL="0" indent="0">
              <a:buNone/>
            </a:pPr>
            <a:endParaRPr lang="en-IN" dirty="0">
              <a:solidFill>
                <a:schemeClr val="bg1"/>
              </a:solidFill>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3500483" cy="590931"/>
          </a:xfrm>
        </p:spPr>
        <p:txBody>
          <a:bodyPr>
            <a:normAutofit fontScale="90000"/>
          </a:bodyPr>
          <a:lstStyle/>
          <a:p>
            <a:r>
              <a:rPr lang="en-US" sz="3600" dirty="0">
                <a:solidFill>
                  <a:schemeClr val="accent2"/>
                </a:solidFill>
              </a:rPr>
              <a:t>Linear Regression</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2"/>
          </p:nvPr>
        </p:nvSpPr>
        <p:spPr>
          <a:xfrm>
            <a:off x="572836" y="1586706"/>
            <a:ext cx="10679364" cy="4140326"/>
          </a:xfrm>
        </p:spPr>
        <p:txBody>
          <a:bodyPr/>
          <a:lstStyle/>
          <a:p>
            <a:pPr marL="0" indent="0">
              <a:buNone/>
            </a:pPr>
            <a:r>
              <a:rPr lang="en-US" sz="2400" dirty="0">
                <a:solidFill>
                  <a:schemeClr val="accent2"/>
                </a:solidFill>
              </a:rPr>
              <a:t>What is Best Fit ?</a:t>
            </a:r>
          </a:p>
          <a:p>
            <a:r>
              <a:rPr lang="en-IN" dirty="0">
                <a:solidFill>
                  <a:schemeClr val="bg1"/>
                </a:solidFill>
              </a:rPr>
              <a:t>It can be of any shape depending on the number of independent variables.</a:t>
            </a:r>
          </a:p>
          <a:p>
            <a:r>
              <a:rPr lang="en-IN" b="1" dirty="0">
                <a:solidFill>
                  <a:schemeClr val="bg1"/>
                </a:solidFill>
              </a:rPr>
              <a:t>Least Square Method: </a:t>
            </a:r>
            <a:r>
              <a:rPr lang="en-IN" dirty="0">
                <a:solidFill>
                  <a:schemeClr val="bg1"/>
                </a:solidFill>
              </a:rPr>
              <a:t>The best fit is done by making sure that the sum of all the distances between the shape and the actual observations at each point is small as possible. The fit is “best” in the sense that no other position would produce less error given the choice of shape.</a:t>
            </a:r>
            <a:endParaRPr lang="en-IN" b="1" dirty="0">
              <a:solidFill>
                <a:schemeClr val="bg1"/>
              </a:solidFill>
            </a:endParaRPr>
          </a:p>
          <a:p>
            <a:r>
              <a:rPr lang="en-IN" dirty="0">
                <a:solidFill>
                  <a:schemeClr val="bg1"/>
                </a:solidFill>
              </a:rPr>
              <a:t>The more randomly the data is spread on the scatter plot the less reliable line of best fit becomes.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12</a:t>
            </a:fld>
            <a:endParaRPr lang="en-US" dirty="0"/>
          </a:p>
        </p:txBody>
      </p:sp>
      <p:pic>
        <p:nvPicPr>
          <p:cNvPr id="5" name="Picture 4" descr="Chart, diagram, scatter chart&#10;&#10;Description automatically generated">
            <a:extLst>
              <a:ext uri="{FF2B5EF4-FFF2-40B4-BE49-F238E27FC236}">
                <a16:creationId xmlns:a16="http://schemas.microsoft.com/office/drawing/2014/main" id="{E6E3771D-ABF9-45BE-84B8-5395E73AFD57}"/>
              </a:ext>
            </a:extLst>
          </p:cNvPr>
          <p:cNvPicPr>
            <a:picLocks noChangeAspect="1"/>
          </p:cNvPicPr>
          <p:nvPr/>
        </p:nvPicPr>
        <p:blipFill>
          <a:blip r:embed="rId2"/>
          <a:stretch>
            <a:fillRect/>
          </a:stretch>
        </p:blipFill>
        <p:spPr>
          <a:xfrm>
            <a:off x="3628313" y="3989627"/>
            <a:ext cx="4723835" cy="18204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955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ECF4FF78-96E1-4300-95DC-2D8EDFF90974}"/>
              </a:ext>
            </a:extLst>
          </p:cNvPr>
          <p:cNvPicPr>
            <a:picLocks noChangeAspect="1"/>
          </p:cNvPicPr>
          <p:nvPr/>
        </p:nvPicPr>
        <p:blipFill rotWithShape="1">
          <a:blip r:embed="rId2"/>
          <a:srcRect t="9715" b="440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8A701588-3A4B-4925-BB86-9846CCEE6C0C}"/>
              </a:ext>
            </a:extLst>
          </p:cNvPr>
          <p:cNvSpPr>
            <a:spLocks noGrp="1"/>
          </p:cNvSpPr>
          <p:nvPr>
            <p:ph type="title"/>
          </p:nvPr>
        </p:nvSpPr>
        <p:spPr>
          <a:xfrm>
            <a:off x="4830185" y="3827703"/>
            <a:ext cx="6672838" cy="1083931"/>
          </a:xfrm>
        </p:spPr>
        <p:txBody>
          <a:bodyPr vert="horz" lIns="91440" tIns="45720" rIns="91440" bIns="45720" rtlCol="0" anchor="b">
            <a:normAutofit/>
          </a:bodyPr>
          <a:lstStyle/>
          <a:p>
            <a:pPr algn="l">
              <a:lnSpc>
                <a:spcPct val="90000"/>
              </a:lnSpc>
            </a:pPr>
            <a:r>
              <a:rPr lang="en-US" sz="4800" dirty="0"/>
              <a:t>What is a Decision Tree?</a:t>
            </a:r>
          </a:p>
        </p:txBody>
      </p:sp>
      <p:sp>
        <p:nvSpPr>
          <p:cNvPr id="4" name="Slide Number Placeholder 3">
            <a:extLst>
              <a:ext uri="{FF2B5EF4-FFF2-40B4-BE49-F238E27FC236}">
                <a16:creationId xmlns:a16="http://schemas.microsoft.com/office/drawing/2014/main" id="{C16C6697-59AA-45D2-B6D9-32A33AF0FC63}"/>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a:ln>
                  <a:noFill/>
                </a:ln>
                <a:solidFill>
                  <a:srgbClr val="FFFFF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0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1225556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2873466" cy="590931"/>
          </a:xfrm>
        </p:spPr>
        <p:txBody>
          <a:bodyPr>
            <a:normAutofit fontScale="90000"/>
          </a:bodyPr>
          <a:lstStyle/>
          <a:p>
            <a:r>
              <a:rPr lang="en-US" sz="3600" dirty="0">
                <a:solidFill>
                  <a:schemeClr val="accent2"/>
                </a:solidFill>
              </a:rPr>
              <a:t>Decision Trees</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2"/>
          </p:nvPr>
        </p:nvSpPr>
        <p:spPr>
          <a:xfrm>
            <a:off x="572836" y="1586706"/>
            <a:ext cx="10679364" cy="4140326"/>
          </a:xfrm>
        </p:spPr>
        <p:txBody>
          <a:bodyPr/>
          <a:lstStyle/>
          <a:p>
            <a:pPr marL="0" indent="0">
              <a:buNone/>
            </a:pPr>
            <a:r>
              <a:rPr lang="en-US" sz="2400" dirty="0">
                <a:solidFill>
                  <a:schemeClr val="accent2"/>
                </a:solidFill>
              </a:rPr>
              <a:t>What is a Decision Tree ?</a:t>
            </a:r>
          </a:p>
          <a:p>
            <a:r>
              <a:rPr lang="en-US" sz="1600" dirty="0">
                <a:solidFill>
                  <a:schemeClr val="bg1"/>
                </a:solidFill>
              </a:rPr>
              <a:t>A decision tree is tree is a tree in which consist of a root node, internal nodes and leaf nodes.</a:t>
            </a:r>
          </a:p>
          <a:p>
            <a:r>
              <a:rPr lang="en-US" sz="1600" dirty="0">
                <a:solidFill>
                  <a:schemeClr val="bg1"/>
                </a:solidFill>
              </a:rPr>
              <a:t>The Root Node is the initial node which represents the entire sample and splits further into subset of samples.</a:t>
            </a:r>
          </a:p>
          <a:p>
            <a:r>
              <a:rPr lang="en-US" sz="1600" dirty="0">
                <a:solidFill>
                  <a:schemeClr val="bg1"/>
                </a:solidFill>
              </a:rPr>
              <a:t>The Internal Nodes represents the features of data set.</a:t>
            </a:r>
          </a:p>
          <a:p>
            <a:r>
              <a:rPr lang="en-US" sz="1600" dirty="0">
                <a:solidFill>
                  <a:schemeClr val="bg1"/>
                </a:solidFill>
              </a:rPr>
              <a:t>The Branches represent the decision rules.</a:t>
            </a:r>
          </a:p>
          <a:p>
            <a:r>
              <a:rPr lang="en-IN" sz="1600" dirty="0">
                <a:solidFill>
                  <a:schemeClr val="bg1"/>
                </a:solidFill>
              </a:rPr>
              <a:t>Leaf nodes represent the outcome.</a:t>
            </a:r>
          </a:p>
          <a:p>
            <a:r>
              <a:rPr lang="en-IN" sz="1600" dirty="0">
                <a:solidFill>
                  <a:schemeClr val="bg1"/>
                </a:solidFill>
              </a:rPr>
              <a:t>Represents all possible solutions to a given problem.</a:t>
            </a:r>
          </a:p>
          <a:p>
            <a:r>
              <a:rPr lang="en-IN" sz="1600" dirty="0">
                <a:solidFill>
                  <a:schemeClr val="bg1"/>
                </a:solidFill>
              </a:rPr>
              <a:t>Used for both classification as well as regression.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14</a:t>
            </a:fld>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188D4C22-BBEF-4A94-ADD2-5A41329A074A}"/>
              </a:ext>
            </a:extLst>
          </p:cNvPr>
          <p:cNvPicPr>
            <a:picLocks noChangeAspect="1"/>
          </p:cNvPicPr>
          <p:nvPr/>
        </p:nvPicPr>
        <p:blipFill>
          <a:blip r:embed="rId2"/>
          <a:stretch>
            <a:fillRect/>
          </a:stretch>
        </p:blipFill>
        <p:spPr>
          <a:xfrm>
            <a:off x="6283754" y="3026458"/>
            <a:ext cx="4968446" cy="2994596"/>
          </a:xfrm>
          <a:prstGeom prst="rect">
            <a:avLst/>
          </a:prstGeom>
        </p:spPr>
      </p:pic>
    </p:spTree>
    <p:extLst>
      <p:ext uri="{BB962C8B-B14F-4D97-AF65-F5344CB8AC3E}">
        <p14:creationId xmlns:p14="http://schemas.microsoft.com/office/powerpoint/2010/main" val="392941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2647043" cy="632732"/>
          </a:xfrm>
        </p:spPr>
        <p:txBody>
          <a:bodyPr wrap="square" anchor="t">
            <a:normAutofit fontScale="90000"/>
          </a:bodyPr>
          <a:lstStyle/>
          <a:p>
            <a:r>
              <a:rPr lang="en-US" sz="3600" dirty="0">
                <a:solidFill>
                  <a:schemeClr val="accent2"/>
                </a:solidFill>
              </a:rPr>
              <a:t>Decision Trees</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926964" y="2343274"/>
            <a:ext cx="4895055" cy="3124201"/>
          </a:xfrm>
        </p:spPr>
        <p:txBody>
          <a:bodyPr>
            <a:normAutofit fontScale="92500" lnSpcReduction="20000"/>
          </a:bodyPr>
          <a:lstStyle/>
          <a:p>
            <a:pPr marL="0" indent="0">
              <a:buNone/>
            </a:pPr>
            <a:r>
              <a:rPr lang="en-US" dirty="0">
                <a:solidFill>
                  <a:schemeClr val="accent2"/>
                </a:solidFill>
              </a:rPr>
              <a:t>How does Decision Tree algorithm work ?</a:t>
            </a:r>
          </a:p>
          <a:p>
            <a:r>
              <a:rPr lang="en-US" dirty="0">
                <a:solidFill>
                  <a:schemeClr val="bg1"/>
                </a:solidFill>
              </a:rPr>
              <a:t>The algorithm starts from the root node, containing the complete dataset.</a:t>
            </a:r>
          </a:p>
          <a:p>
            <a:r>
              <a:rPr lang="en-US" dirty="0">
                <a:solidFill>
                  <a:schemeClr val="bg1"/>
                </a:solidFill>
              </a:rPr>
              <a:t>It tries to find the best attribute from the given dataset using Attribute Selection Measure (ASM) .</a:t>
            </a:r>
          </a:p>
          <a:p>
            <a:r>
              <a:rPr lang="en-US" dirty="0">
                <a:solidFill>
                  <a:schemeClr val="bg1"/>
                </a:solidFill>
              </a:rPr>
              <a:t>Then, the algorithm divides the root node into subtrees representing subsets to the given problem.</a:t>
            </a:r>
          </a:p>
          <a:p>
            <a:r>
              <a:rPr lang="en-US" dirty="0">
                <a:solidFill>
                  <a:schemeClr val="bg1"/>
                </a:solidFill>
              </a:rPr>
              <a:t>This process continues recursively until the algorithm reaches a point where it cannot further classify the nodes.</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15</a:t>
            </a:fld>
            <a:endParaRPr lang="en-US" dirty="0"/>
          </a:p>
        </p:txBody>
      </p:sp>
      <p:pic>
        <p:nvPicPr>
          <p:cNvPr id="8" name="Picture 7" descr="Diagram&#10;&#10;Description automatically generated">
            <a:extLst>
              <a:ext uri="{FF2B5EF4-FFF2-40B4-BE49-F238E27FC236}">
                <a16:creationId xmlns:a16="http://schemas.microsoft.com/office/drawing/2014/main" id="{0BC5D2E4-D5CB-4446-AF83-DFDB6338B5F5}"/>
              </a:ext>
            </a:extLst>
          </p:cNvPr>
          <p:cNvPicPr>
            <a:picLocks noChangeAspect="1"/>
          </p:cNvPicPr>
          <p:nvPr/>
        </p:nvPicPr>
        <p:blipFill>
          <a:blip r:embed="rId2"/>
          <a:stretch>
            <a:fillRect/>
          </a:stretch>
        </p:blipFill>
        <p:spPr>
          <a:xfrm>
            <a:off x="6474163" y="2227202"/>
            <a:ext cx="5184437" cy="3240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124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2694626" cy="632732"/>
          </a:xfrm>
        </p:spPr>
        <p:txBody>
          <a:bodyPr wrap="square" anchor="t">
            <a:normAutofit fontScale="90000"/>
          </a:bodyPr>
          <a:lstStyle/>
          <a:p>
            <a:r>
              <a:rPr lang="en-US" sz="3600" dirty="0">
                <a:solidFill>
                  <a:schemeClr val="accent2"/>
                </a:solidFill>
              </a:rPr>
              <a:t>Decision Trees</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43365" y="1517715"/>
            <a:ext cx="11214100" cy="4659248"/>
          </a:xfrm>
        </p:spPr>
        <p:txBody>
          <a:bodyPr>
            <a:normAutofit/>
          </a:bodyPr>
          <a:lstStyle/>
          <a:p>
            <a:pPr marL="0" indent="0">
              <a:buNone/>
            </a:pPr>
            <a:r>
              <a:rPr lang="en-US" dirty="0">
                <a:solidFill>
                  <a:schemeClr val="accent2"/>
                </a:solidFill>
              </a:rPr>
              <a:t>Attribute Selection Measures [ ASM ]</a:t>
            </a:r>
          </a:p>
          <a:p>
            <a:r>
              <a:rPr lang="en-US" b="1" u="sng" dirty="0">
                <a:solidFill>
                  <a:schemeClr val="bg1"/>
                </a:solidFill>
              </a:rPr>
              <a:t>Information Gain</a:t>
            </a:r>
          </a:p>
          <a:p>
            <a:pPr lvl="1"/>
            <a:r>
              <a:rPr lang="en-US" dirty="0">
                <a:solidFill>
                  <a:schemeClr val="bg1"/>
                </a:solidFill>
              </a:rPr>
              <a:t>Calculates how much information a feature provides us about a class.</a:t>
            </a:r>
          </a:p>
          <a:p>
            <a:pPr lvl="1"/>
            <a:r>
              <a:rPr lang="en-US" dirty="0">
                <a:solidFill>
                  <a:schemeClr val="bg1"/>
                </a:solidFill>
              </a:rPr>
              <a:t>According to its value, the tree is split into further nodes.</a:t>
            </a:r>
          </a:p>
          <a:p>
            <a:pPr lvl="1"/>
            <a:r>
              <a:rPr lang="en-US" dirty="0">
                <a:solidFill>
                  <a:schemeClr val="bg1"/>
                </a:solidFill>
              </a:rPr>
              <a:t>The algorithm always tries to maximize the information gain in order to get better splits resulting into accurate outcome.</a:t>
            </a:r>
          </a:p>
          <a:p>
            <a:pPr marL="457200" lvl="1" indent="0">
              <a:buNone/>
            </a:pPr>
            <a:r>
              <a:rPr lang="en-US" dirty="0">
                <a:solidFill>
                  <a:schemeClr val="bg1"/>
                </a:solidFill>
              </a:rPr>
              <a:t>			IG = Entropy [ S ] – [ (Weighted Avg) * Entropy{Xi} ]</a:t>
            </a:r>
          </a:p>
          <a:p>
            <a:pPr lvl="1"/>
            <a:r>
              <a:rPr lang="en-US" dirty="0">
                <a:solidFill>
                  <a:schemeClr val="bg1"/>
                </a:solidFill>
              </a:rPr>
              <a:t>Entropy is the measure of randomness in the data. In other words, It tells us about the impurity in a given attribute.</a:t>
            </a:r>
          </a:p>
          <a:p>
            <a:pPr marL="2286000" lvl="5" indent="0">
              <a:buNone/>
            </a:pPr>
            <a:r>
              <a:rPr lang="en-US" dirty="0">
                <a:solidFill>
                  <a:schemeClr val="bg1"/>
                </a:solidFill>
              </a:rPr>
              <a:t>	</a:t>
            </a:r>
            <a:r>
              <a:rPr lang="en-US" sz="1600" dirty="0">
                <a:solidFill>
                  <a:schemeClr val="bg1"/>
                </a:solidFill>
              </a:rPr>
              <a:t>Entropy [S] = -P(yes) * log2[P(Yes)] – P(no)*log2[P(no)]</a:t>
            </a:r>
          </a:p>
          <a:p>
            <a:pPr marL="2286000" lvl="5" indent="0">
              <a:buNone/>
            </a:pPr>
            <a:r>
              <a:rPr lang="en-US" sz="1600" dirty="0">
                <a:solidFill>
                  <a:schemeClr val="bg1"/>
                </a:solidFill>
              </a:rPr>
              <a:t>	here,</a:t>
            </a:r>
          </a:p>
          <a:p>
            <a:pPr marL="2286000" lvl="5" indent="0">
              <a:buNone/>
            </a:pPr>
            <a:r>
              <a:rPr lang="en-US" sz="1600" dirty="0">
                <a:solidFill>
                  <a:schemeClr val="bg1"/>
                </a:solidFill>
              </a:rPr>
              <a:t>		S = total no. of samples</a:t>
            </a:r>
          </a:p>
          <a:p>
            <a:pPr marL="2286000" lvl="5" indent="0">
              <a:buNone/>
            </a:pPr>
            <a:r>
              <a:rPr lang="en-US" sz="1600" dirty="0">
                <a:solidFill>
                  <a:schemeClr val="bg1"/>
                </a:solidFill>
              </a:rPr>
              <a:t>		P(yes) = probability of yes</a:t>
            </a:r>
          </a:p>
          <a:p>
            <a:pPr marL="2286000" lvl="5" indent="0">
              <a:buNone/>
            </a:pPr>
            <a:r>
              <a:rPr lang="en-US" sz="1600" dirty="0">
                <a:solidFill>
                  <a:schemeClr val="bg1"/>
                </a:solidFill>
              </a:rPr>
              <a:t>		P(no) = probability of no</a:t>
            </a:r>
          </a:p>
          <a:p>
            <a:endParaRPr lang="en-US" b="1" u="sng"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16</a:t>
            </a:fld>
            <a:endParaRPr lang="en-US" dirty="0"/>
          </a:p>
        </p:txBody>
      </p:sp>
    </p:spTree>
    <p:extLst>
      <p:ext uri="{BB962C8B-B14F-4D97-AF65-F5344CB8AC3E}">
        <p14:creationId xmlns:p14="http://schemas.microsoft.com/office/powerpoint/2010/main" val="362873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2704053" cy="632732"/>
          </a:xfrm>
        </p:spPr>
        <p:txBody>
          <a:bodyPr wrap="square" anchor="t">
            <a:normAutofit fontScale="90000"/>
          </a:bodyPr>
          <a:lstStyle/>
          <a:p>
            <a:r>
              <a:rPr lang="en-US" sz="3600" dirty="0">
                <a:solidFill>
                  <a:schemeClr val="accent2"/>
                </a:solidFill>
              </a:rPr>
              <a:t>Decision Trees</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43365" y="1517715"/>
            <a:ext cx="11214100" cy="4659248"/>
          </a:xfrm>
        </p:spPr>
        <p:txBody>
          <a:bodyPr>
            <a:normAutofit/>
          </a:bodyPr>
          <a:lstStyle/>
          <a:p>
            <a:pPr marL="0" indent="0">
              <a:buNone/>
            </a:pPr>
            <a:r>
              <a:rPr lang="en-US" dirty="0">
                <a:solidFill>
                  <a:schemeClr val="accent2"/>
                </a:solidFill>
              </a:rPr>
              <a:t>Attribute Selection Measures [ ASM ]</a:t>
            </a:r>
          </a:p>
          <a:p>
            <a:r>
              <a:rPr lang="en-US" b="1" u="sng" dirty="0">
                <a:solidFill>
                  <a:schemeClr val="bg1"/>
                </a:solidFill>
              </a:rPr>
              <a:t>Gini Index</a:t>
            </a:r>
          </a:p>
          <a:p>
            <a:pPr lvl="1"/>
            <a:r>
              <a:rPr lang="en-US" dirty="0">
                <a:solidFill>
                  <a:schemeClr val="bg1"/>
                </a:solidFill>
              </a:rPr>
              <a:t>It is the measure of purity or impurity while creating a decision tree.</a:t>
            </a:r>
          </a:p>
          <a:p>
            <a:pPr lvl="1"/>
            <a:r>
              <a:rPr lang="en-US" dirty="0">
                <a:solidFill>
                  <a:schemeClr val="bg1"/>
                </a:solidFill>
              </a:rPr>
              <a:t>An attribute of low Gini index is preferred over high Gini index.</a:t>
            </a:r>
          </a:p>
          <a:p>
            <a:pPr lvl="1"/>
            <a:r>
              <a:rPr lang="en-US" dirty="0">
                <a:solidFill>
                  <a:schemeClr val="bg1"/>
                </a:solidFill>
              </a:rPr>
              <a:t>Only used for binary splits.</a:t>
            </a:r>
          </a:p>
          <a:p>
            <a:pPr marL="457200" lvl="1" indent="0">
              <a:buNone/>
            </a:pPr>
            <a:r>
              <a:rPr lang="en-US" dirty="0">
                <a:solidFill>
                  <a:schemeClr val="bg1"/>
                </a:solidFill>
              </a:rPr>
              <a:t>			GI = 1 - ∑j (Pj)^2</a:t>
            </a:r>
          </a:p>
          <a:p>
            <a:pPr marL="114300" indent="0">
              <a:buNone/>
            </a:pPr>
            <a:r>
              <a:rPr lang="en-US" dirty="0">
                <a:solidFill>
                  <a:schemeClr val="accent2"/>
                </a:solidFill>
              </a:rPr>
              <a:t>Pruning</a:t>
            </a:r>
          </a:p>
          <a:p>
            <a:pPr indent="-342900"/>
            <a:r>
              <a:rPr lang="en-US" dirty="0">
                <a:solidFill>
                  <a:schemeClr val="bg1"/>
                </a:solidFill>
              </a:rPr>
              <a:t>While creating a decision tree, it may happen that the tree may become too large, increasing the risk of overfitting.</a:t>
            </a:r>
          </a:p>
          <a:p>
            <a:pPr indent="-342900"/>
            <a:r>
              <a:rPr lang="en-US" dirty="0">
                <a:solidFill>
                  <a:schemeClr val="bg1"/>
                </a:solidFill>
              </a:rPr>
              <a:t>Thus, Pruning is used to decrease the size of tree without decreasing its accuracy by removing the unnecessary nodes from the tree.</a:t>
            </a:r>
          </a:p>
          <a:p>
            <a:pPr marL="114300" indent="0">
              <a:buNone/>
            </a:pPr>
            <a:endParaRPr lang="en-US" b="1" u="sng" dirty="0"/>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17</a:t>
            </a:fld>
            <a:endParaRPr lang="en-US" dirty="0"/>
          </a:p>
        </p:txBody>
      </p:sp>
    </p:spTree>
    <p:extLst>
      <p:ext uri="{BB962C8B-B14F-4D97-AF65-F5344CB8AC3E}">
        <p14:creationId xmlns:p14="http://schemas.microsoft.com/office/powerpoint/2010/main" val="409109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ECF4FF78-96E1-4300-95DC-2D8EDFF90974}"/>
              </a:ext>
            </a:extLst>
          </p:cNvPr>
          <p:cNvPicPr>
            <a:picLocks noChangeAspect="1"/>
          </p:cNvPicPr>
          <p:nvPr/>
        </p:nvPicPr>
        <p:blipFill rotWithShape="1">
          <a:blip r:embed="rId2"/>
          <a:srcRect t="9715" b="440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8A701588-3A4B-4925-BB86-9846CCEE6C0C}"/>
              </a:ext>
            </a:extLst>
          </p:cNvPr>
          <p:cNvSpPr>
            <a:spLocks noGrp="1"/>
          </p:cNvSpPr>
          <p:nvPr>
            <p:ph type="title"/>
          </p:nvPr>
        </p:nvSpPr>
        <p:spPr>
          <a:xfrm>
            <a:off x="4830185" y="3827703"/>
            <a:ext cx="6672838" cy="1083931"/>
          </a:xfrm>
        </p:spPr>
        <p:txBody>
          <a:bodyPr vert="horz" lIns="91440" tIns="45720" rIns="91440" bIns="45720" rtlCol="0" anchor="b">
            <a:normAutofit fontScale="90000"/>
          </a:bodyPr>
          <a:lstStyle/>
          <a:p>
            <a:pPr algn="l">
              <a:lnSpc>
                <a:spcPct val="90000"/>
              </a:lnSpc>
            </a:pPr>
            <a:r>
              <a:rPr lang="en-US" sz="4800" dirty="0"/>
              <a:t>What is a Random Forest?</a:t>
            </a:r>
          </a:p>
        </p:txBody>
      </p:sp>
      <p:sp>
        <p:nvSpPr>
          <p:cNvPr id="4" name="Slide Number Placeholder 3">
            <a:extLst>
              <a:ext uri="{FF2B5EF4-FFF2-40B4-BE49-F238E27FC236}">
                <a16:creationId xmlns:a16="http://schemas.microsoft.com/office/drawing/2014/main" id="{C16C6697-59AA-45D2-B6D9-32A33AF0FC63}"/>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a:ln>
                  <a:noFill/>
                </a:ln>
                <a:solidFill>
                  <a:srgbClr val="FFFFF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0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00297612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8" y="534217"/>
            <a:ext cx="3134723" cy="632732"/>
          </a:xfrm>
        </p:spPr>
        <p:txBody>
          <a:bodyPr wrap="square" anchor="t">
            <a:normAutofit fontScale="90000"/>
          </a:bodyPr>
          <a:lstStyle/>
          <a:p>
            <a:r>
              <a:rPr lang="en-US" sz="3600" dirty="0">
                <a:solidFill>
                  <a:schemeClr val="accent2"/>
                </a:solidFill>
              </a:rPr>
              <a:t>Random Forest</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592184" y="1071154"/>
            <a:ext cx="6732444" cy="5252629"/>
          </a:xfrm>
        </p:spPr>
        <p:txBody>
          <a:bodyPr>
            <a:normAutofit/>
          </a:bodyPr>
          <a:lstStyle/>
          <a:p>
            <a:pPr marL="0" indent="0">
              <a:buNone/>
            </a:pPr>
            <a:r>
              <a:rPr lang="en-US" dirty="0">
                <a:solidFill>
                  <a:schemeClr val="accent2"/>
                </a:solidFill>
              </a:rPr>
              <a:t>What is a Random Forest ?</a:t>
            </a:r>
          </a:p>
          <a:p>
            <a:r>
              <a:rPr lang="en-US" sz="1600" dirty="0">
                <a:solidFill>
                  <a:schemeClr val="bg1"/>
                </a:solidFill>
              </a:rPr>
              <a:t>Random Forest is a Supervised Machine Learning algorithm which builds several decision trees and merges them together to get a more accurate and stable prediction.</a:t>
            </a:r>
          </a:p>
          <a:p>
            <a:r>
              <a:rPr lang="en-US" sz="1600" dirty="0">
                <a:solidFill>
                  <a:schemeClr val="bg1"/>
                </a:solidFill>
              </a:rPr>
              <a:t>It builds an ensemble of decision trees, usually trained with the “bagging” method.</a:t>
            </a:r>
          </a:p>
          <a:p>
            <a:r>
              <a:rPr lang="en-US" sz="1600" dirty="0">
                <a:solidFill>
                  <a:schemeClr val="bg1"/>
                </a:solidFill>
              </a:rPr>
              <a:t>The general idea behind the bagging method is that a combination of learning models increases the overall result.</a:t>
            </a:r>
          </a:p>
          <a:p>
            <a:r>
              <a:rPr lang="en-US" sz="1600" dirty="0">
                <a:solidFill>
                  <a:schemeClr val="bg1"/>
                </a:solidFill>
              </a:rPr>
              <a:t>It can be used for both classification as well as regression.</a:t>
            </a:r>
          </a:p>
          <a:p>
            <a:r>
              <a:rPr lang="en-US" sz="1600" dirty="0">
                <a:solidFill>
                  <a:schemeClr val="bg1"/>
                </a:solidFill>
              </a:rPr>
              <a:t>It has the same hyper parameters as a decision tree or bagging classifier.</a:t>
            </a:r>
          </a:p>
          <a:p>
            <a:r>
              <a:rPr lang="en-US" sz="1600" dirty="0">
                <a:solidFill>
                  <a:schemeClr val="bg1"/>
                </a:solidFill>
              </a:rPr>
              <a:t>Instead of searching for the most important feature while splitting a node, Random Forest searches for the best feature among a random subset of features. This results in a wide diversity that generally results in a better model.</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5" name="Picture 4">
            <a:extLst>
              <a:ext uri="{FF2B5EF4-FFF2-40B4-BE49-F238E27FC236}">
                <a16:creationId xmlns:a16="http://schemas.microsoft.com/office/drawing/2014/main" id="{37BD5EBD-F892-498F-AD79-26253AD883DE}"/>
              </a:ext>
            </a:extLst>
          </p:cNvPr>
          <p:cNvPicPr>
            <a:picLocks noChangeAspect="1"/>
          </p:cNvPicPr>
          <p:nvPr/>
        </p:nvPicPr>
        <p:blipFill>
          <a:blip r:embed="rId2"/>
          <a:stretch>
            <a:fillRect/>
          </a:stretch>
        </p:blipFill>
        <p:spPr>
          <a:xfrm>
            <a:off x="7497935" y="2278525"/>
            <a:ext cx="4272353" cy="2837885"/>
          </a:xfrm>
          <a:prstGeom prst="rect">
            <a:avLst/>
          </a:prstGeom>
        </p:spPr>
      </p:pic>
    </p:spTree>
    <p:extLst>
      <p:ext uri="{BB962C8B-B14F-4D97-AF65-F5344CB8AC3E}">
        <p14:creationId xmlns:p14="http://schemas.microsoft.com/office/powerpoint/2010/main" val="378291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A8ACD999-13D5-4625-8971-08C2DE018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bstract background of data">
            <a:extLst>
              <a:ext uri="{FF2B5EF4-FFF2-40B4-BE49-F238E27FC236}">
                <a16:creationId xmlns:a16="http://schemas.microsoft.com/office/drawing/2014/main" id="{FDBFACB8-9469-412C-B455-744F7AB5012A}"/>
              </a:ext>
            </a:extLst>
          </p:cNvPr>
          <p:cNvPicPr>
            <a:picLocks noChangeAspect="1"/>
          </p:cNvPicPr>
          <p:nvPr/>
        </p:nvPicPr>
        <p:blipFill rotWithShape="1">
          <a:blip r:embed="rId3"/>
          <a:srcRect l="19329" r="27596"/>
          <a:stretch/>
        </p:blipFill>
        <p:spPr>
          <a:xfrm>
            <a:off x="20" y="10"/>
            <a:ext cx="6470908" cy="6857990"/>
          </a:xfrm>
          <a:custGeom>
            <a:avLst/>
            <a:gdLst/>
            <a:ahLst/>
            <a:cxnLst/>
            <a:rect l="l" t="t" r="r" b="b"/>
            <a:pathLst>
              <a:path w="6470928" h="6858000">
                <a:moveTo>
                  <a:pt x="0" y="0"/>
                </a:moveTo>
                <a:lnTo>
                  <a:pt x="5180733" y="0"/>
                </a:lnTo>
                <a:lnTo>
                  <a:pt x="4548412" y="2502760"/>
                </a:lnTo>
                <a:lnTo>
                  <a:pt x="4562355" y="2506282"/>
                </a:lnTo>
                <a:lnTo>
                  <a:pt x="4548102" y="2512589"/>
                </a:lnTo>
                <a:lnTo>
                  <a:pt x="6470928" y="6858000"/>
                </a:lnTo>
                <a:lnTo>
                  <a:pt x="0" y="6858000"/>
                </a:lnTo>
                <a:close/>
              </a:path>
            </a:pathLst>
          </a:custGeom>
        </p:spPr>
      </p:pic>
      <p:pic>
        <p:nvPicPr>
          <p:cNvPr id="23" name="Picture 22" descr="Binoculars looking out on island lighthouse">
            <a:extLst>
              <a:ext uri="{FF2B5EF4-FFF2-40B4-BE49-F238E27FC236}">
                <a16:creationId xmlns:a16="http://schemas.microsoft.com/office/drawing/2014/main" id="{88C9D9DC-E975-4EE5-8645-CEEED5002E3E}"/>
              </a:ext>
            </a:extLst>
          </p:cNvPr>
          <p:cNvPicPr>
            <a:picLocks noChangeAspect="1"/>
          </p:cNvPicPr>
          <p:nvPr/>
        </p:nvPicPr>
        <p:blipFill rotWithShape="1">
          <a:blip r:embed="rId4"/>
          <a:srcRect l="12956" r="12620" b="-1"/>
          <a:stretch/>
        </p:blipFill>
        <p:spPr>
          <a:xfrm>
            <a:off x="4545660" y="10"/>
            <a:ext cx="7646340" cy="6857990"/>
          </a:xfrm>
          <a:custGeom>
            <a:avLst/>
            <a:gdLst/>
            <a:ahLst/>
            <a:cxnLst/>
            <a:rect l="l" t="t" r="r" b="b"/>
            <a:pathLst>
              <a:path w="7646340" h="6858000">
                <a:moveTo>
                  <a:pt x="635077" y="0"/>
                </a:moveTo>
                <a:lnTo>
                  <a:pt x="7646340" y="0"/>
                </a:lnTo>
                <a:lnTo>
                  <a:pt x="7646340" y="6858000"/>
                </a:lnTo>
                <a:lnTo>
                  <a:pt x="1925271" y="6858000"/>
                </a:lnTo>
                <a:lnTo>
                  <a:pt x="2445" y="2512588"/>
                </a:lnTo>
                <a:lnTo>
                  <a:pt x="0" y="2513671"/>
                </a:lnTo>
                <a:close/>
              </a:path>
            </a:pathLst>
          </a:custGeom>
        </p:spPr>
      </p:pic>
      <p:sp>
        <p:nvSpPr>
          <p:cNvPr id="41" name="Freeform 8">
            <a:extLst>
              <a:ext uri="{FF2B5EF4-FFF2-40B4-BE49-F238E27FC236}">
                <a16:creationId xmlns:a16="http://schemas.microsoft.com/office/drawing/2014/main" id="{B512E719-5663-49B6-B093-E662B417E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7340600"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685800" y="1634067"/>
            <a:ext cx="4062942" cy="2489200"/>
          </a:xfrm>
          <a:effectLst/>
        </p:spPr>
        <p:txBody>
          <a:bodyPr anchor="b">
            <a:normAutofit/>
          </a:bodyPr>
          <a:lstStyle/>
          <a:p>
            <a:pPr algn="l"/>
            <a:r>
              <a:rPr lang="en-US" sz="5400" dirty="0">
                <a:solidFill>
                  <a:schemeClr val="bg1"/>
                </a:solidFill>
              </a:rPr>
              <a:t>Supervised ML</a:t>
            </a:r>
          </a:p>
        </p:txBody>
      </p:sp>
      <p:grpSp>
        <p:nvGrpSpPr>
          <p:cNvPr id="42" name="Group 31">
            <a:extLst>
              <a:ext uri="{FF2B5EF4-FFF2-40B4-BE49-F238E27FC236}">
                <a16:creationId xmlns:a16="http://schemas.microsoft.com/office/drawing/2014/main" id="{5E7D0B7D-36AF-417F-8C99-B1452C7E29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64100" y="-4763"/>
            <a:ext cx="5014912" cy="6862763"/>
            <a:chOff x="2928938" y="-4763"/>
            <a:chExt cx="5014912" cy="6862763"/>
          </a:xfrm>
        </p:grpSpPr>
        <p:sp>
          <p:nvSpPr>
            <p:cNvPr id="33" name="Freeform 6">
              <a:extLst>
                <a:ext uri="{FF2B5EF4-FFF2-40B4-BE49-F238E27FC236}">
                  <a16:creationId xmlns:a16="http://schemas.microsoft.com/office/drawing/2014/main" id="{2A325524-B5E3-4DB5-AF97-518DE9FFB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4" name="Freeform 7">
              <a:extLst>
                <a:ext uri="{FF2B5EF4-FFF2-40B4-BE49-F238E27FC236}">
                  <a16:creationId xmlns:a16="http://schemas.microsoft.com/office/drawing/2014/main" id="{8440E4BE-6F49-4FC4-9838-20C6FD714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5" name="Freeform 12">
              <a:extLst>
                <a:ext uri="{FF2B5EF4-FFF2-40B4-BE49-F238E27FC236}">
                  <a16:creationId xmlns:a16="http://schemas.microsoft.com/office/drawing/2014/main" id="{BC3F7C12-102B-499D-AB48-3B4D9E2A6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6" name="Freeform 13">
              <a:extLst>
                <a:ext uri="{FF2B5EF4-FFF2-40B4-BE49-F238E27FC236}">
                  <a16:creationId xmlns:a16="http://schemas.microsoft.com/office/drawing/2014/main" id="{2EEDF529-A27D-4971-9C72-3919B601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7" name="Freeform 14">
              <a:extLst>
                <a:ext uri="{FF2B5EF4-FFF2-40B4-BE49-F238E27FC236}">
                  <a16:creationId xmlns:a16="http://schemas.microsoft.com/office/drawing/2014/main" id="{C7BE6017-3E05-4C1C-9CEB-1CF66F05F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8" name="Freeform 15">
              <a:extLst>
                <a:ext uri="{FF2B5EF4-FFF2-40B4-BE49-F238E27FC236}">
                  <a16:creationId xmlns:a16="http://schemas.microsoft.com/office/drawing/2014/main" id="{076C2A2B-9F98-42AE-B069-55D120D7D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Tree>
    <p:extLst>
      <p:ext uri="{BB962C8B-B14F-4D97-AF65-F5344CB8AC3E}">
        <p14:creationId xmlns:p14="http://schemas.microsoft.com/office/powerpoint/2010/main" val="394693459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8" y="534217"/>
            <a:ext cx="3134723" cy="632732"/>
          </a:xfrm>
        </p:spPr>
        <p:txBody>
          <a:bodyPr wrap="square" anchor="t">
            <a:normAutofit fontScale="90000"/>
          </a:bodyPr>
          <a:lstStyle/>
          <a:p>
            <a:r>
              <a:rPr lang="en-US" sz="3600" dirty="0">
                <a:solidFill>
                  <a:schemeClr val="accent2"/>
                </a:solidFill>
              </a:rPr>
              <a:t>Random Forest</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325918" y="1272947"/>
            <a:ext cx="11012642" cy="3351303"/>
          </a:xfrm>
        </p:spPr>
        <p:txBody>
          <a:bodyPr>
            <a:normAutofit/>
          </a:bodyPr>
          <a:lstStyle/>
          <a:p>
            <a:pPr marL="0" indent="0">
              <a:buNone/>
            </a:pPr>
            <a:r>
              <a:rPr lang="en-US" dirty="0">
                <a:solidFill>
                  <a:schemeClr val="accent2"/>
                </a:solidFill>
              </a:rPr>
              <a:t> Difference between Random Forest and Decision Tree</a:t>
            </a:r>
          </a:p>
          <a:p>
            <a:pPr marL="342900" lvl="0" indent="-342900">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If we input a training dataset with features and labels into a decision tree, it will formulate some set of rules, which will be used to make the predictions. In comparison, the random forest algorithm randomly selects observations and features to build several decision trees and then averages the results.</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Another difference is “deep” decision trees might suffer from overfitting. Most of the time, random forest prevents this by creating random subsets of the features and building smaller trees using those subsets. Afterwards, it combines the subtrees.</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42702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8" y="534217"/>
            <a:ext cx="3134723" cy="632732"/>
          </a:xfrm>
        </p:spPr>
        <p:txBody>
          <a:bodyPr wrap="square" anchor="t">
            <a:normAutofit fontScale="90000"/>
          </a:bodyPr>
          <a:lstStyle/>
          <a:p>
            <a:r>
              <a:rPr lang="en-US" sz="3600" dirty="0">
                <a:solidFill>
                  <a:schemeClr val="accent2"/>
                </a:solidFill>
              </a:rPr>
              <a:t>Random Forest</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21712" y="1438411"/>
            <a:ext cx="11081311" cy="3267074"/>
          </a:xfrm>
        </p:spPr>
        <p:txBody>
          <a:bodyPr>
            <a:normAutofit/>
          </a:bodyPr>
          <a:lstStyle/>
          <a:p>
            <a:pPr marL="0" indent="0">
              <a:spcBef>
                <a:spcPts val="285"/>
              </a:spcBef>
              <a:spcAft>
                <a:spcPts val="285"/>
              </a:spcAft>
              <a:buNone/>
            </a:pPr>
            <a:r>
              <a:rPr lang="en-IN" sz="1800" kern="100" dirty="0">
                <a:solidFill>
                  <a:schemeClr val="accent2"/>
                </a:solidFill>
                <a:effectLst/>
                <a:latin typeface="Times New Roman" panose="02020603050405020304" pitchFamily="18" charset="0"/>
                <a:ea typeface="Noto Serif CJK SC"/>
                <a:cs typeface="Noto Sans"/>
              </a:rPr>
              <a:t>How does Random Forest algorithm work?</a:t>
            </a:r>
            <a:endParaRPr lang="en-IN" sz="1800" kern="100" dirty="0">
              <a:solidFill>
                <a:schemeClr val="accent2"/>
              </a:solidFill>
              <a:effectLst/>
              <a:latin typeface="Calibri" panose="020F0502020204030204" pitchFamily="34" charset="0"/>
              <a:ea typeface="Noto Serif CJK SC"/>
              <a:cs typeface="Noto Sans"/>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Select random K data points from the training set. </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Build the decision trees associated with the selected data points (Subsets). </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Choose the number N for decision trees that we want to build. </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Repeat points 1 &amp; 2.</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For new data points, find the predictions of each decision tree, and assign the new data points to the category that wins the majority votes. </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920163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3B9C33-D243-474D-B5C5-AFC16E83F795}"/>
              </a:ext>
            </a:extLst>
          </p:cNvPr>
          <p:cNvSpPr/>
          <p:nvPr/>
        </p:nvSpPr>
        <p:spPr>
          <a:xfrm>
            <a:off x="7620000" y="1576251"/>
            <a:ext cx="3883023" cy="36314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8" y="534217"/>
            <a:ext cx="3134723" cy="632732"/>
          </a:xfrm>
        </p:spPr>
        <p:txBody>
          <a:bodyPr wrap="square" anchor="t">
            <a:normAutofit fontScale="90000"/>
          </a:bodyPr>
          <a:lstStyle/>
          <a:p>
            <a:r>
              <a:rPr lang="en-US" sz="3600" dirty="0">
                <a:solidFill>
                  <a:schemeClr val="accent2"/>
                </a:solidFill>
              </a:rPr>
              <a:t>Random Forest</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30421" y="966652"/>
            <a:ext cx="6732444" cy="3834628"/>
          </a:xfrm>
        </p:spPr>
        <p:txBody>
          <a:bodyPr>
            <a:normAutofit/>
          </a:bodyPr>
          <a:lstStyle/>
          <a:p>
            <a:pPr marL="0" indent="0">
              <a:spcBef>
                <a:spcPts val="285"/>
              </a:spcBef>
              <a:spcAft>
                <a:spcPts val="285"/>
              </a:spcAft>
              <a:buNone/>
            </a:pPr>
            <a:r>
              <a:rPr lang="en-IN" sz="1800" kern="100" dirty="0">
                <a:solidFill>
                  <a:schemeClr val="accent2"/>
                </a:solidFill>
                <a:effectLst/>
                <a:latin typeface="Times New Roman" panose="02020603050405020304" pitchFamily="18" charset="0"/>
                <a:ea typeface="Noto Serif CJK SC"/>
                <a:cs typeface="Noto Sans"/>
              </a:rPr>
              <a:t>How does Random Forest algorithm work?</a:t>
            </a:r>
            <a:endParaRPr lang="en-IN" sz="1800" kern="100" dirty="0">
              <a:solidFill>
                <a:schemeClr val="accent2"/>
              </a:solidFill>
              <a:effectLst/>
              <a:latin typeface="Calibri" panose="020F0502020204030204" pitchFamily="34" charset="0"/>
              <a:ea typeface="Noto Serif CJK SC"/>
              <a:cs typeface="Noto Sans"/>
            </a:endParaRPr>
          </a:p>
          <a:p>
            <a:pPr marL="0" lvl="0" indent="0">
              <a:lnSpc>
                <a:spcPct val="115000"/>
              </a:lnSpc>
              <a:spcBef>
                <a:spcPts val="285"/>
              </a:spcBef>
              <a:spcAft>
                <a:spcPts val="285"/>
              </a:spcAft>
              <a:buSzPts val="1200"/>
              <a:buNone/>
              <a:tabLst>
                <a:tab pos="457200" algn="l"/>
              </a:tabLst>
            </a:pPr>
            <a:r>
              <a:rPr lang="en-US" sz="1800" b="1" kern="100" dirty="0">
                <a:solidFill>
                  <a:schemeClr val="bg1"/>
                </a:solidFill>
                <a:effectLst/>
                <a:latin typeface="Times New Roman" panose="02020603050405020304" pitchFamily="18" charset="0"/>
                <a:ea typeface="Noto Serif CJK SC"/>
                <a:cs typeface="Noto Sans"/>
              </a:rPr>
              <a:t>Example: </a:t>
            </a:r>
            <a:r>
              <a:rPr lang="en-US" sz="1800" kern="100" dirty="0">
                <a:solidFill>
                  <a:schemeClr val="bg1"/>
                </a:solidFill>
                <a:effectLst/>
                <a:latin typeface="Times New Roman" panose="02020603050405020304" pitchFamily="18" charset="0"/>
                <a:ea typeface="Noto Serif CJK SC"/>
                <a:cs typeface="Noto Sans"/>
              </a:rPr>
              <a:t>Suppose there is a dataset that contains multiple fruit images. So, this dataset is given to the Random forest classifier. The dataset is divided into subsets and given to each decision tree. During the training phase, each decision tree produces a prediction result, and when a new data point occurs, then based on most results, the Random Forest classifier predicts the final decision. </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10" name="Image6">
            <a:extLst>
              <a:ext uri="{FF2B5EF4-FFF2-40B4-BE49-F238E27FC236}">
                <a16:creationId xmlns:a16="http://schemas.microsoft.com/office/drawing/2014/main" id="{37683B24-277F-45FB-A931-BECC84897C1C}"/>
              </a:ext>
            </a:extLst>
          </p:cNvPr>
          <p:cNvPicPr/>
          <p:nvPr/>
        </p:nvPicPr>
        <p:blipFill>
          <a:blip r:embed="rId2"/>
          <a:stretch>
            <a:fillRect/>
          </a:stretch>
        </p:blipFill>
        <p:spPr bwMode="auto">
          <a:xfrm>
            <a:off x="7827683" y="1779980"/>
            <a:ext cx="3546917" cy="3131728"/>
          </a:xfrm>
          <a:prstGeom prst="rect">
            <a:avLst/>
          </a:prstGeom>
        </p:spPr>
      </p:pic>
    </p:spTree>
    <p:extLst>
      <p:ext uri="{BB962C8B-B14F-4D97-AF65-F5344CB8AC3E}">
        <p14:creationId xmlns:p14="http://schemas.microsoft.com/office/powerpoint/2010/main" val="1745426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ECF4FF78-96E1-4300-95DC-2D8EDFF90974}"/>
              </a:ext>
            </a:extLst>
          </p:cNvPr>
          <p:cNvPicPr>
            <a:picLocks noChangeAspect="1"/>
          </p:cNvPicPr>
          <p:nvPr/>
        </p:nvPicPr>
        <p:blipFill rotWithShape="1">
          <a:blip r:embed="rId2"/>
          <a:srcRect t="9715" b="440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8A701588-3A4B-4925-BB86-9846CCEE6C0C}"/>
              </a:ext>
            </a:extLst>
          </p:cNvPr>
          <p:cNvSpPr>
            <a:spLocks noGrp="1"/>
          </p:cNvSpPr>
          <p:nvPr>
            <p:ph type="title"/>
          </p:nvPr>
        </p:nvSpPr>
        <p:spPr>
          <a:xfrm>
            <a:off x="4836822" y="3708830"/>
            <a:ext cx="6672838" cy="1362606"/>
          </a:xfrm>
        </p:spPr>
        <p:txBody>
          <a:bodyPr vert="horz" lIns="91440" tIns="45720" rIns="91440" bIns="45720" rtlCol="0" anchor="b">
            <a:normAutofit fontScale="90000"/>
          </a:bodyPr>
          <a:lstStyle/>
          <a:p>
            <a:pPr algn="l">
              <a:lnSpc>
                <a:spcPct val="90000"/>
              </a:lnSpc>
            </a:pPr>
            <a:r>
              <a:rPr lang="en-US" sz="4800" dirty="0"/>
              <a:t>What is Support Vector </a:t>
            </a:r>
            <a:br>
              <a:rPr lang="en-US" sz="4800" dirty="0"/>
            </a:br>
            <a:r>
              <a:rPr lang="en-US" sz="4800" dirty="0"/>
              <a:t>Machine?</a:t>
            </a:r>
          </a:p>
        </p:txBody>
      </p:sp>
      <p:sp>
        <p:nvSpPr>
          <p:cNvPr id="4" name="Slide Number Placeholder 3">
            <a:extLst>
              <a:ext uri="{FF2B5EF4-FFF2-40B4-BE49-F238E27FC236}">
                <a16:creationId xmlns:a16="http://schemas.microsoft.com/office/drawing/2014/main" id="{C16C6697-59AA-45D2-B6D9-32A33AF0FC63}"/>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a:ln>
                  <a:noFill/>
                </a:ln>
                <a:solidFill>
                  <a:srgbClr val="FFFFF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0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2987288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3B9C33-D243-474D-B5C5-AFC16E83F795}"/>
              </a:ext>
            </a:extLst>
          </p:cNvPr>
          <p:cNvSpPr/>
          <p:nvPr/>
        </p:nvSpPr>
        <p:spPr>
          <a:xfrm>
            <a:off x="7388352" y="1576251"/>
            <a:ext cx="4114671" cy="36314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8" y="534217"/>
            <a:ext cx="4497695" cy="632732"/>
          </a:xfrm>
        </p:spPr>
        <p:txBody>
          <a:bodyPr wrap="square" anchor="t">
            <a:normAutofit fontScale="90000"/>
          </a:bodyPr>
          <a:lstStyle/>
          <a:p>
            <a:r>
              <a:rPr lang="en-US" sz="3600" dirty="0">
                <a:solidFill>
                  <a:schemeClr val="accent2"/>
                </a:solidFill>
              </a:rPr>
              <a:t>Support Vector Machine</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47838" y="1077080"/>
            <a:ext cx="6732444" cy="3834628"/>
          </a:xfrm>
        </p:spPr>
        <p:txBody>
          <a:bodyPr>
            <a:normAutofit/>
          </a:bodyPr>
          <a:lstStyle/>
          <a:p>
            <a:pPr marL="0" indent="0">
              <a:spcBef>
                <a:spcPts val="285"/>
              </a:spcBef>
              <a:spcAft>
                <a:spcPts val="285"/>
              </a:spcAft>
              <a:buNone/>
            </a:pPr>
            <a:r>
              <a:rPr lang="en-IN" sz="1800" kern="100" dirty="0">
                <a:solidFill>
                  <a:schemeClr val="accent2"/>
                </a:solidFill>
                <a:effectLst/>
                <a:latin typeface="Times New Roman" panose="02020603050405020304" pitchFamily="18" charset="0"/>
                <a:ea typeface="Noto Serif CJK SC"/>
                <a:cs typeface="Noto Sans"/>
              </a:rPr>
              <a:t>What is a Support Vector Machine?</a:t>
            </a:r>
            <a:endParaRPr lang="en-IN" sz="1800" kern="100" dirty="0">
              <a:solidFill>
                <a:schemeClr val="accent2"/>
              </a:solidFill>
              <a:effectLst/>
              <a:latin typeface="Calibri" panose="020F0502020204030204" pitchFamily="34" charset="0"/>
              <a:ea typeface="Noto Serif CJK SC"/>
              <a:cs typeface="Noto Sans"/>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It is a supervised machine learning algorithm which is used for both Classification as well as Regression. However, primarily it is used for Classification problems in Machine Learning.</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SVM creates the best line or hyperplane boundary that can segregate n-dimensional space into classes so that new data points can be easily put in the correct category.</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SVM choses extreme vectors to create the hyperplane. These extreme vectors are called support vectors.</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7" name="Image7">
            <a:extLst>
              <a:ext uri="{FF2B5EF4-FFF2-40B4-BE49-F238E27FC236}">
                <a16:creationId xmlns:a16="http://schemas.microsoft.com/office/drawing/2014/main" id="{589AF222-6F6E-4131-A895-38F367EBF5C9}"/>
              </a:ext>
            </a:extLst>
          </p:cNvPr>
          <p:cNvPicPr/>
          <p:nvPr/>
        </p:nvPicPr>
        <p:blipFill>
          <a:blip r:embed="rId2"/>
          <a:srcRect l="1121" t="2485" r="813" b="2032"/>
          <a:stretch>
            <a:fillRect/>
          </a:stretch>
        </p:blipFill>
        <p:spPr bwMode="auto">
          <a:xfrm>
            <a:off x="7457988" y="1900350"/>
            <a:ext cx="3975398" cy="2983276"/>
          </a:xfrm>
          <a:prstGeom prst="rect">
            <a:avLst/>
          </a:prstGeom>
        </p:spPr>
      </p:pic>
    </p:spTree>
    <p:extLst>
      <p:ext uri="{BB962C8B-B14F-4D97-AF65-F5344CB8AC3E}">
        <p14:creationId xmlns:p14="http://schemas.microsoft.com/office/powerpoint/2010/main" val="3635917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0D4A19-7F1F-474E-B1FD-FCEC06AB2A15}"/>
              </a:ext>
            </a:extLst>
          </p:cNvPr>
          <p:cNvSpPr/>
          <p:nvPr/>
        </p:nvSpPr>
        <p:spPr>
          <a:xfrm>
            <a:off x="6428660" y="4180884"/>
            <a:ext cx="2905179" cy="2255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8B3B9C33-D243-474D-B5C5-AFC16E83F795}"/>
              </a:ext>
            </a:extLst>
          </p:cNvPr>
          <p:cNvSpPr/>
          <p:nvPr/>
        </p:nvSpPr>
        <p:spPr>
          <a:xfrm>
            <a:off x="1582011" y="4180884"/>
            <a:ext cx="2905179" cy="22555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8" y="534217"/>
            <a:ext cx="4497695" cy="632732"/>
          </a:xfrm>
        </p:spPr>
        <p:txBody>
          <a:bodyPr wrap="square" anchor="t">
            <a:normAutofit fontScale="90000"/>
          </a:bodyPr>
          <a:lstStyle/>
          <a:p>
            <a:r>
              <a:rPr lang="en-US" sz="3600" dirty="0">
                <a:solidFill>
                  <a:schemeClr val="accent2"/>
                </a:solidFill>
              </a:rPr>
              <a:t>Support Vector Machine</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47837" y="1077080"/>
            <a:ext cx="11326151" cy="3285914"/>
          </a:xfrm>
        </p:spPr>
        <p:txBody>
          <a:bodyPr>
            <a:normAutofit/>
          </a:bodyPr>
          <a:lstStyle/>
          <a:p>
            <a:pPr marL="0" indent="0">
              <a:lnSpc>
                <a:spcPct val="115000"/>
              </a:lnSpc>
              <a:spcBef>
                <a:spcPts val="285"/>
              </a:spcBef>
              <a:spcAft>
                <a:spcPts val="285"/>
              </a:spcAft>
              <a:buNone/>
            </a:pPr>
            <a:r>
              <a:rPr lang="en-IN" sz="2000" b="1" kern="100" dirty="0">
                <a:solidFill>
                  <a:schemeClr val="accent2"/>
                </a:solidFill>
                <a:effectLst/>
                <a:latin typeface="Times New Roman" panose="02020603050405020304" pitchFamily="18" charset="0"/>
                <a:ea typeface="Noto Serif CJK SC"/>
                <a:cs typeface="Noto Sans"/>
              </a:rPr>
              <a:t>Types</a:t>
            </a:r>
            <a:r>
              <a:rPr lang="en-IN" sz="1800" b="1" kern="100" dirty="0">
                <a:solidFill>
                  <a:schemeClr val="accent2"/>
                </a:solidFill>
                <a:effectLst/>
                <a:latin typeface="Times New Roman" panose="02020603050405020304" pitchFamily="18" charset="0"/>
                <a:ea typeface="Noto Serif CJK SC"/>
                <a:cs typeface="Noto Sans"/>
              </a:rPr>
              <a:t> of SVM</a:t>
            </a:r>
            <a:endParaRPr lang="en-IN" sz="1800" kern="100" dirty="0">
              <a:solidFill>
                <a:schemeClr val="accent2"/>
              </a:solidFill>
              <a:effectLst/>
              <a:latin typeface="Calibri" panose="020F0502020204030204" pitchFamily="34" charset="0"/>
              <a:ea typeface="Noto Serif CJK SC"/>
              <a:cs typeface="Noto Sans"/>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b="1" u="sng" kern="100" dirty="0">
                <a:solidFill>
                  <a:schemeClr val="bg1"/>
                </a:solidFill>
                <a:effectLst/>
                <a:latin typeface="Times New Roman" panose="02020603050405020304" pitchFamily="18" charset="0"/>
                <a:ea typeface="Noto Serif CJK SC"/>
                <a:cs typeface="Noto Sans"/>
              </a:rPr>
              <a:t>Linear SVM</a:t>
            </a:r>
            <a:r>
              <a:rPr lang="en-IN" sz="1800" b="1" kern="100" dirty="0">
                <a:solidFill>
                  <a:schemeClr val="bg1"/>
                </a:solidFill>
                <a:effectLst/>
                <a:latin typeface="Times New Roman" panose="02020603050405020304" pitchFamily="18" charset="0"/>
                <a:ea typeface="Noto Serif CJK SC"/>
                <a:cs typeface="Noto Sans"/>
              </a:rPr>
              <a:t>:</a:t>
            </a:r>
            <a:r>
              <a:rPr lang="en-IN" sz="1800" kern="100" dirty="0">
                <a:solidFill>
                  <a:schemeClr val="bg1"/>
                </a:solidFill>
                <a:effectLst/>
                <a:latin typeface="Times New Roman" panose="02020603050405020304" pitchFamily="18" charset="0"/>
                <a:ea typeface="Noto Serif CJK SC"/>
                <a:cs typeface="Noto Sans"/>
              </a:rPr>
              <a:t> Linear SVM is used for linearly separable data. It means that the data can be classified into two classes using a straight line.</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b="1" u="sng" kern="100" dirty="0">
                <a:solidFill>
                  <a:schemeClr val="bg1"/>
                </a:solidFill>
                <a:effectLst/>
                <a:latin typeface="Times New Roman" panose="02020603050405020304" pitchFamily="18" charset="0"/>
                <a:ea typeface="Noto Serif CJK SC"/>
                <a:cs typeface="Noto Sans"/>
              </a:rPr>
              <a:t>Non – Linear SVM</a:t>
            </a:r>
            <a:r>
              <a:rPr lang="en-IN" sz="1800" b="1" kern="100" dirty="0">
                <a:solidFill>
                  <a:schemeClr val="bg1"/>
                </a:solidFill>
                <a:effectLst/>
                <a:latin typeface="Times New Roman" panose="02020603050405020304" pitchFamily="18" charset="0"/>
                <a:ea typeface="Noto Serif CJK SC"/>
                <a:cs typeface="Noto Sans"/>
              </a:rPr>
              <a:t>:</a:t>
            </a:r>
            <a:r>
              <a:rPr lang="en-IN" sz="1800" kern="100" dirty="0">
                <a:solidFill>
                  <a:schemeClr val="bg1"/>
                </a:solidFill>
                <a:effectLst/>
                <a:latin typeface="Times New Roman" panose="02020603050405020304" pitchFamily="18" charset="0"/>
                <a:ea typeface="Noto Serif CJK SC"/>
                <a:cs typeface="Noto Sans"/>
              </a:rPr>
              <a:t> It is used for non-linearly separable data. It means that the data cannot be classified into two classes using a straight line. </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orbel" panose="020B050302020402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25</a:t>
            </a:fld>
            <a:endParaRPr kumimoji="0" lang="en-US" sz="10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10" name="Image8">
            <a:extLst>
              <a:ext uri="{FF2B5EF4-FFF2-40B4-BE49-F238E27FC236}">
                <a16:creationId xmlns:a16="http://schemas.microsoft.com/office/drawing/2014/main" id="{08EE752F-A003-42F7-99CC-E0B38633F89D}"/>
              </a:ext>
            </a:extLst>
          </p:cNvPr>
          <p:cNvPicPr/>
          <p:nvPr/>
        </p:nvPicPr>
        <p:blipFill>
          <a:blip r:embed="rId2"/>
          <a:stretch>
            <a:fillRect/>
          </a:stretch>
        </p:blipFill>
        <p:spPr bwMode="auto">
          <a:xfrm>
            <a:off x="1582011" y="4275137"/>
            <a:ext cx="2728732" cy="2048646"/>
          </a:xfrm>
          <a:prstGeom prst="rect">
            <a:avLst/>
          </a:prstGeom>
        </p:spPr>
      </p:pic>
      <p:pic>
        <p:nvPicPr>
          <p:cNvPr id="11" name="Image9">
            <a:extLst>
              <a:ext uri="{FF2B5EF4-FFF2-40B4-BE49-F238E27FC236}">
                <a16:creationId xmlns:a16="http://schemas.microsoft.com/office/drawing/2014/main" id="{4B0A0772-A692-4F42-8B7E-46606539426A}"/>
              </a:ext>
            </a:extLst>
          </p:cNvPr>
          <p:cNvPicPr/>
          <p:nvPr/>
        </p:nvPicPr>
        <p:blipFill>
          <a:blip r:embed="rId3"/>
          <a:stretch>
            <a:fillRect/>
          </a:stretch>
        </p:blipFill>
        <p:spPr bwMode="auto">
          <a:xfrm>
            <a:off x="6771016" y="4362994"/>
            <a:ext cx="2129144" cy="1960789"/>
          </a:xfrm>
          <a:prstGeom prst="rect">
            <a:avLst/>
          </a:prstGeom>
        </p:spPr>
      </p:pic>
    </p:spTree>
    <p:extLst>
      <p:ext uri="{BB962C8B-B14F-4D97-AF65-F5344CB8AC3E}">
        <p14:creationId xmlns:p14="http://schemas.microsoft.com/office/powerpoint/2010/main" val="317178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8" y="534217"/>
            <a:ext cx="4497695" cy="632732"/>
          </a:xfrm>
        </p:spPr>
        <p:txBody>
          <a:bodyPr wrap="square" anchor="t">
            <a:normAutofit fontScale="90000"/>
          </a:bodyPr>
          <a:lstStyle/>
          <a:p>
            <a:r>
              <a:rPr lang="en-US" sz="3600" dirty="0">
                <a:solidFill>
                  <a:schemeClr val="accent2"/>
                </a:solidFill>
                <a:latin typeface="Calibri" panose="020F0502020204030204" pitchFamily="34" charset="0"/>
                <a:cs typeface="Calibri" panose="020F0502020204030204" pitchFamily="34" charset="0"/>
              </a:rPr>
              <a:t>Support Vector Machine</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28570" y="1357281"/>
            <a:ext cx="11334860" cy="2754691"/>
          </a:xfrm>
        </p:spPr>
        <p:txBody>
          <a:bodyPr>
            <a:normAutofit/>
          </a:bodyPr>
          <a:lstStyle/>
          <a:p>
            <a:pPr marL="0" indent="0">
              <a:spcBef>
                <a:spcPts val="285"/>
              </a:spcBef>
              <a:spcAft>
                <a:spcPts val="285"/>
              </a:spcAft>
              <a:buNone/>
            </a:pPr>
            <a:r>
              <a:rPr lang="en-IN" sz="1800" dirty="0">
                <a:solidFill>
                  <a:schemeClr val="accent2"/>
                </a:solidFill>
                <a:effectLst/>
                <a:latin typeface="Calibri" panose="020F0502020204030204" pitchFamily="34" charset="0"/>
                <a:ea typeface="Noto Serif CJK SC"/>
                <a:cs typeface="Calibri" panose="020F0502020204030204" pitchFamily="34" charset="0"/>
              </a:rPr>
              <a:t>Hyperplane and Support Vectors in SVM</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b="1" u="sng" kern="100" dirty="0">
                <a:solidFill>
                  <a:schemeClr val="bg1"/>
                </a:solidFill>
                <a:effectLst/>
                <a:latin typeface="Calibri" panose="020F0502020204030204" pitchFamily="34" charset="0"/>
                <a:ea typeface="Noto Serif CJK SC"/>
                <a:cs typeface="Calibri" panose="020F0502020204030204" pitchFamily="34" charset="0"/>
              </a:rPr>
              <a:t>Hyperplane</a:t>
            </a:r>
            <a:r>
              <a:rPr lang="en-IN" sz="1800" b="1" kern="100" dirty="0">
                <a:solidFill>
                  <a:schemeClr val="bg1"/>
                </a:solidFill>
                <a:effectLst/>
                <a:latin typeface="Calibri" panose="020F0502020204030204" pitchFamily="34" charset="0"/>
                <a:ea typeface="Noto Serif CJK SC"/>
                <a:cs typeface="Calibri" panose="020F0502020204030204" pitchFamily="34" charset="0"/>
              </a:rPr>
              <a:t>:</a:t>
            </a:r>
            <a:r>
              <a:rPr lang="en-IN" sz="1800" kern="100" dirty="0">
                <a:solidFill>
                  <a:schemeClr val="bg1"/>
                </a:solidFill>
                <a:effectLst/>
                <a:latin typeface="Calibri" panose="020F0502020204030204" pitchFamily="34" charset="0"/>
                <a:ea typeface="Noto Serif CJK SC"/>
                <a:cs typeface="Calibri" panose="020F0502020204030204" pitchFamily="34" charset="0"/>
              </a:rPr>
              <a:t> There can be multiple decision boundaries which will be able to segregate the classes in n-dimensional space. The best decision boundary that helps to classify the data points is called as Hyperplane.</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b="1" u="sng" kern="100" dirty="0">
                <a:solidFill>
                  <a:schemeClr val="bg1"/>
                </a:solidFill>
                <a:effectLst/>
                <a:latin typeface="Calibri" panose="020F0502020204030204" pitchFamily="34" charset="0"/>
                <a:ea typeface="Noto Serif CJK SC"/>
                <a:cs typeface="Calibri" panose="020F0502020204030204" pitchFamily="34" charset="0"/>
              </a:rPr>
              <a:t>Support Vectors</a:t>
            </a:r>
            <a:r>
              <a:rPr lang="en-IN" sz="1800" b="1" kern="100" dirty="0">
                <a:solidFill>
                  <a:schemeClr val="bg1"/>
                </a:solidFill>
                <a:effectLst/>
                <a:latin typeface="Calibri" panose="020F0502020204030204" pitchFamily="34" charset="0"/>
                <a:ea typeface="Noto Serif CJK SC"/>
                <a:cs typeface="Calibri" panose="020F0502020204030204" pitchFamily="34" charset="0"/>
              </a:rPr>
              <a:t>:</a:t>
            </a:r>
            <a:r>
              <a:rPr lang="en-IN" sz="1800" kern="100" dirty="0">
                <a:solidFill>
                  <a:schemeClr val="bg1"/>
                </a:solidFill>
                <a:effectLst/>
                <a:latin typeface="Calibri" panose="020F0502020204030204" pitchFamily="34" charset="0"/>
                <a:ea typeface="Noto Serif CJK SC"/>
                <a:cs typeface="Calibri" panose="020F0502020204030204" pitchFamily="34" charset="0"/>
              </a:rPr>
              <a:t> The data points that are closest to the hyperplane are called as Support Vectors. These vectors affect the position of the hyperplane and support the hyperplane. </a:t>
            </a:r>
          </a:p>
          <a:p>
            <a:pPr marL="0" indent="0">
              <a:lnSpc>
                <a:spcPct val="115000"/>
              </a:lnSpc>
              <a:spcBef>
                <a:spcPts val="285"/>
              </a:spcBef>
              <a:spcAft>
                <a:spcPts val="285"/>
              </a:spcAft>
              <a:buSzPts val="1200"/>
              <a:buNone/>
              <a:tabLst>
                <a:tab pos="457200" algn="l"/>
              </a:tabLst>
            </a:pPr>
            <a:endParaRPr lang="en-IN" sz="1800" kern="100" dirty="0">
              <a:solidFill>
                <a:schemeClr val="accent2"/>
              </a:solidFill>
              <a:effectLst/>
              <a:latin typeface="Calibri" panose="020F0502020204030204" pitchFamily="34" charset="0"/>
              <a:ea typeface="Noto Serif CJK SC"/>
              <a:cs typeface="Calibri" panose="020F0502020204030204" pitchFamily="34" charset="0"/>
            </a:endParaRPr>
          </a:p>
          <a:p>
            <a:pPr marL="0" lvl="0" indent="0">
              <a:lnSpc>
                <a:spcPct val="115000"/>
              </a:lnSpc>
              <a:spcBef>
                <a:spcPts val="285"/>
              </a:spcBef>
              <a:spcAft>
                <a:spcPts val="285"/>
              </a:spcAft>
              <a:buSzPts val="1200"/>
              <a:buNone/>
              <a:tabLst>
                <a:tab pos="457200" algn="l"/>
              </a:tabLst>
            </a:pPr>
            <a:endParaRPr lang="en-IN" kern="100" dirty="0">
              <a:solidFill>
                <a:schemeClr val="bg1"/>
              </a:solidFill>
              <a:latin typeface="Calibri" panose="020F0502020204030204" pitchFamily="34" charset="0"/>
              <a:ea typeface="Noto Serif CJK SC"/>
              <a:cs typeface="Calibri" panose="020F0502020204030204"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alibri" panose="020F0502020204030204" pitchFamily="34" charset="0"/>
                <a:cs typeface="Calibri" panose="020F0502020204030204" pitchFamily="34" charset="0"/>
              </a:rPr>
              <a:pPr marL="0" marR="0" lvl="0" indent="0" algn="r" defTabSz="457200" rtl="0" eaLnBrk="1" fontAlgn="auto" latinLnBrk="0" hangingPunct="1">
                <a:lnSpc>
                  <a:spcPct val="100000"/>
                </a:lnSpc>
                <a:spcBef>
                  <a:spcPts val="0"/>
                </a:spcBef>
                <a:spcAft>
                  <a:spcPts val="600"/>
                </a:spcAft>
                <a:buClrTx/>
                <a:buSzTx/>
                <a:buFontTx/>
                <a:buNone/>
                <a:tabLst/>
                <a:defRPr/>
              </a:pPr>
              <a:t>26</a:t>
            </a:fld>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10" name="Image10">
            <a:extLst>
              <a:ext uri="{FF2B5EF4-FFF2-40B4-BE49-F238E27FC236}">
                <a16:creationId xmlns:a16="http://schemas.microsoft.com/office/drawing/2014/main" id="{7D3A00A8-5D30-456A-8572-EA9230FE5A1E}"/>
              </a:ext>
            </a:extLst>
          </p:cNvPr>
          <p:cNvPicPr/>
          <p:nvPr/>
        </p:nvPicPr>
        <p:blipFill>
          <a:blip r:embed="rId2"/>
          <a:stretch>
            <a:fillRect/>
          </a:stretch>
        </p:blipFill>
        <p:spPr bwMode="auto">
          <a:xfrm>
            <a:off x="7057280" y="3444206"/>
            <a:ext cx="3410423" cy="2277427"/>
          </a:xfrm>
          <a:prstGeom prst="rect">
            <a:avLst/>
          </a:prstGeom>
        </p:spPr>
      </p:pic>
      <p:sp>
        <p:nvSpPr>
          <p:cNvPr id="11" name="TextBox 10">
            <a:extLst>
              <a:ext uri="{FF2B5EF4-FFF2-40B4-BE49-F238E27FC236}">
                <a16:creationId xmlns:a16="http://schemas.microsoft.com/office/drawing/2014/main" id="{C47B9741-ACDD-44DF-81A1-2BC4580C0A8F}"/>
              </a:ext>
            </a:extLst>
          </p:cNvPr>
          <p:cNvSpPr txBox="1"/>
          <p:nvPr/>
        </p:nvSpPr>
        <p:spPr>
          <a:xfrm>
            <a:off x="428570" y="3444206"/>
            <a:ext cx="6096000" cy="2018822"/>
          </a:xfrm>
          <a:prstGeom prst="rect">
            <a:avLst/>
          </a:prstGeom>
          <a:noFill/>
        </p:spPr>
        <p:txBody>
          <a:bodyPr wrap="square">
            <a:spAutoFit/>
          </a:bodyPr>
          <a:lstStyle/>
          <a:p>
            <a:pPr marL="0" indent="0">
              <a:spcBef>
                <a:spcPts val="285"/>
              </a:spcBef>
              <a:spcAft>
                <a:spcPts val="285"/>
              </a:spcAft>
              <a:buNone/>
            </a:pPr>
            <a:r>
              <a:rPr lang="en-IN" sz="1800" dirty="0">
                <a:solidFill>
                  <a:schemeClr val="accent2"/>
                </a:solidFill>
                <a:effectLst/>
                <a:latin typeface="Calibri" panose="020F0502020204030204" pitchFamily="34" charset="0"/>
                <a:ea typeface="Noto Serif CJK SC"/>
                <a:cs typeface="Calibri" panose="020F0502020204030204" pitchFamily="34" charset="0"/>
              </a:rPr>
              <a:t>How does SVM works as a Regressor?</a:t>
            </a:r>
            <a:endParaRPr lang="en-IN" sz="1800" kern="100" dirty="0">
              <a:solidFill>
                <a:schemeClr val="accent2"/>
              </a:solidFill>
              <a:effectLst/>
              <a:latin typeface="Calibri" panose="020F0502020204030204" pitchFamily="34" charset="0"/>
              <a:ea typeface="Noto Serif CJK SC"/>
              <a:cs typeface="Calibri" panose="020F0502020204030204" pitchFamily="34" charset="0"/>
            </a:endParaRPr>
          </a:p>
          <a:p>
            <a:pPr marL="0" indent="0">
              <a:lnSpc>
                <a:spcPct val="115000"/>
              </a:lnSpc>
              <a:spcBef>
                <a:spcPts val="285"/>
              </a:spcBef>
              <a:spcAft>
                <a:spcPts val="285"/>
              </a:spcAft>
              <a:buSzPts val="1200"/>
              <a:buNone/>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Consider these two red lines as the decision boundary and the green line as the hyperplane. </a:t>
            </a:r>
            <a:r>
              <a:rPr lang="en-IN" sz="1800" b="1" kern="100" dirty="0">
                <a:solidFill>
                  <a:schemeClr val="bg1"/>
                </a:solidFill>
                <a:effectLst/>
                <a:latin typeface="Calibri" panose="020F0502020204030204" pitchFamily="34" charset="0"/>
                <a:ea typeface="Noto Serif CJK SC"/>
                <a:cs typeface="Calibri" panose="020F0502020204030204" pitchFamily="34" charset="0"/>
              </a:rPr>
              <a:t>Our objective, when we are moving on with SVR, is to basically consider the points that are within the decision boundary line.</a:t>
            </a:r>
            <a:r>
              <a:rPr lang="en-IN" sz="1800" kern="100" dirty="0">
                <a:solidFill>
                  <a:schemeClr val="bg1"/>
                </a:solidFill>
                <a:effectLst/>
                <a:latin typeface="Calibri" panose="020F0502020204030204" pitchFamily="34" charset="0"/>
                <a:ea typeface="Noto Serif CJK SC"/>
                <a:cs typeface="Calibri" panose="020F0502020204030204" pitchFamily="34" charset="0"/>
              </a:rPr>
              <a:t> Our best fit line is the hyperplane that has a maximum number of points.</a:t>
            </a:r>
          </a:p>
        </p:txBody>
      </p:sp>
    </p:spTree>
    <p:extLst>
      <p:ext uri="{BB962C8B-B14F-4D97-AF65-F5344CB8AC3E}">
        <p14:creationId xmlns:p14="http://schemas.microsoft.com/office/powerpoint/2010/main" val="2141838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ECF4FF78-96E1-4300-95DC-2D8EDFF90974}"/>
              </a:ext>
            </a:extLst>
          </p:cNvPr>
          <p:cNvPicPr>
            <a:picLocks noChangeAspect="1"/>
          </p:cNvPicPr>
          <p:nvPr/>
        </p:nvPicPr>
        <p:blipFill rotWithShape="1">
          <a:blip r:embed="rId2"/>
          <a:srcRect t="9715" b="440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8A701588-3A4B-4925-BB86-9846CCEE6C0C}"/>
              </a:ext>
            </a:extLst>
          </p:cNvPr>
          <p:cNvSpPr>
            <a:spLocks noGrp="1"/>
          </p:cNvSpPr>
          <p:nvPr>
            <p:ph type="title"/>
          </p:nvPr>
        </p:nvSpPr>
        <p:spPr>
          <a:xfrm>
            <a:off x="4763589" y="3531613"/>
            <a:ext cx="6739433" cy="1258102"/>
          </a:xfrm>
        </p:spPr>
        <p:txBody>
          <a:bodyPr vert="horz" lIns="91440" tIns="45720" rIns="91440" bIns="45720" rtlCol="0" anchor="b">
            <a:normAutofit/>
          </a:bodyPr>
          <a:lstStyle/>
          <a:p>
            <a:pPr algn="l">
              <a:lnSpc>
                <a:spcPct val="90000"/>
              </a:lnSpc>
            </a:pPr>
            <a:r>
              <a:rPr lang="en-US" sz="4400" dirty="0"/>
              <a:t>What is Logistic Regression?</a:t>
            </a:r>
          </a:p>
        </p:txBody>
      </p:sp>
      <p:sp>
        <p:nvSpPr>
          <p:cNvPr id="4" name="Slide Number Placeholder 3">
            <a:extLst>
              <a:ext uri="{FF2B5EF4-FFF2-40B4-BE49-F238E27FC236}">
                <a16:creationId xmlns:a16="http://schemas.microsoft.com/office/drawing/2014/main" id="{C16C6697-59AA-45D2-B6D9-32A33AF0FC63}"/>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a:ln>
                  <a:noFill/>
                </a:ln>
                <a:solidFill>
                  <a:srgbClr val="FFFFF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0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40874979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9" y="534217"/>
            <a:ext cx="3661671" cy="632732"/>
          </a:xfrm>
        </p:spPr>
        <p:txBody>
          <a:bodyPr wrap="square" anchor="t">
            <a:normAutofit fontScale="90000"/>
          </a:bodyPr>
          <a:lstStyle/>
          <a:p>
            <a:r>
              <a:rPr lang="en-US" sz="3600" dirty="0">
                <a:solidFill>
                  <a:schemeClr val="accent2"/>
                </a:solidFill>
                <a:latin typeface="Calibri" panose="020F0502020204030204" pitchFamily="34" charset="0"/>
                <a:cs typeface="Calibri" panose="020F0502020204030204" pitchFamily="34" charset="0"/>
              </a:rPr>
              <a:t>Logistic Regression</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28570" y="1692378"/>
            <a:ext cx="11334860" cy="2754691"/>
          </a:xfrm>
        </p:spPr>
        <p:txBody>
          <a:bodyPr>
            <a:normAutofit/>
          </a:bodyPr>
          <a:lstStyle/>
          <a:p>
            <a:pPr marL="0" indent="0">
              <a:spcBef>
                <a:spcPts val="285"/>
              </a:spcBef>
              <a:spcAft>
                <a:spcPts val="285"/>
              </a:spcAft>
              <a:buNone/>
            </a:pPr>
            <a:r>
              <a:rPr lang="en-IN" sz="1800" dirty="0">
                <a:solidFill>
                  <a:schemeClr val="accent2"/>
                </a:solidFill>
                <a:effectLst/>
                <a:latin typeface="Calibri" panose="020F0502020204030204" pitchFamily="34" charset="0"/>
                <a:ea typeface="Noto Serif CJK SC"/>
                <a:cs typeface="Calibri" panose="020F0502020204030204" pitchFamily="34" charset="0"/>
              </a:rPr>
              <a:t>What is Logistic Regression?</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US" sz="1600" kern="100" dirty="0">
                <a:solidFill>
                  <a:schemeClr val="bg1"/>
                </a:solidFill>
                <a:effectLst/>
                <a:latin typeface="Calibri" panose="020F0502020204030204" pitchFamily="34" charset="0"/>
                <a:ea typeface="Noto Serif CJK SC"/>
                <a:cs typeface="Calibri" panose="020F0502020204030204" pitchFamily="34" charset="0"/>
              </a:rPr>
              <a:t>Logistic regression is used for predicting the categorical dependent variable using a given set of independent variables.</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US" sz="1600" kern="100" dirty="0">
                <a:solidFill>
                  <a:schemeClr val="bg1"/>
                </a:solidFill>
                <a:effectLst/>
                <a:latin typeface="Calibri" panose="020F0502020204030204" pitchFamily="34" charset="0"/>
                <a:ea typeface="Noto Serif CJK SC"/>
                <a:cs typeface="Calibri" panose="020F0502020204030204" pitchFamily="34" charset="0"/>
              </a:rPr>
              <a:t>The outcome here is a categorical or discrete value. It can be either Yes or No, 0 or 1, true or False, etc. but instead of giving the exact value as 0 and 1, it gives the probabilistic values which lie between 0 and 1.</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US" sz="1600" kern="100" dirty="0">
                <a:solidFill>
                  <a:schemeClr val="bg1"/>
                </a:solidFill>
                <a:effectLst/>
                <a:latin typeface="Calibri" panose="020F0502020204030204" pitchFamily="34" charset="0"/>
                <a:ea typeface="Noto Serif CJK SC"/>
                <a:cs typeface="Calibri" panose="020F0502020204030204" pitchFamily="34" charset="0"/>
              </a:rPr>
              <a:t>It is used for solving classification problems.</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US" sz="1600" kern="100" dirty="0">
                <a:solidFill>
                  <a:schemeClr val="bg1"/>
                </a:solidFill>
                <a:effectLst/>
                <a:latin typeface="Calibri" panose="020F0502020204030204" pitchFamily="34" charset="0"/>
                <a:ea typeface="Noto Serif CJK SC"/>
                <a:cs typeface="Calibri" panose="020F0502020204030204" pitchFamily="34" charset="0"/>
              </a:rPr>
              <a:t>The logistic function used is called as Sigmoid Function</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US" sz="1600" kern="100" dirty="0">
                <a:solidFill>
                  <a:schemeClr val="bg1"/>
                </a:solidFill>
                <a:effectLst/>
                <a:latin typeface="Calibri" panose="020F0502020204030204" pitchFamily="34" charset="0"/>
                <a:ea typeface="Noto Serif CJK SC"/>
                <a:cs typeface="Calibri" panose="020F0502020204030204" pitchFamily="34" charset="0"/>
              </a:rPr>
              <a:t>The logistic Regression function is given by : -</a:t>
            </a:r>
          </a:p>
          <a:p>
            <a:pPr marL="0" indent="0">
              <a:lnSpc>
                <a:spcPct val="115000"/>
              </a:lnSpc>
              <a:spcBef>
                <a:spcPts val="285"/>
              </a:spcBef>
              <a:spcAft>
                <a:spcPts val="285"/>
              </a:spcAft>
              <a:buSzPts val="1200"/>
              <a:buNone/>
              <a:tabLst>
                <a:tab pos="457200" algn="l"/>
              </a:tabLst>
            </a:pPr>
            <a:endParaRPr lang="en-IN" sz="1800" kern="100" dirty="0">
              <a:solidFill>
                <a:schemeClr val="accent2"/>
              </a:solidFill>
              <a:effectLst/>
              <a:latin typeface="Calibri" panose="020F0502020204030204" pitchFamily="34" charset="0"/>
              <a:ea typeface="Noto Serif CJK SC"/>
              <a:cs typeface="Calibri" panose="020F0502020204030204" pitchFamily="34" charset="0"/>
            </a:endParaRPr>
          </a:p>
          <a:p>
            <a:pPr marL="0" lvl="0" indent="0">
              <a:lnSpc>
                <a:spcPct val="115000"/>
              </a:lnSpc>
              <a:spcBef>
                <a:spcPts val="285"/>
              </a:spcBef>
              <a:spcAft>
                <a:spcPts val="285"/>
              </a:spcAft>
              <a:buSzPts val="1200"/>
              <a:buNone/>
              <a:tabLst>
                <a:tab pos="457200" algn="l"/>
              </a:tabLst>
            </a:pPr>
            <a:endParaRPr lang="en-IN" kern="100" dirty="0">
              <a:solidFill>
                <a:schemeClr val="bg1"/>
              </a:solidFill>
              <a:latin typeface="Calibri" panose="020F0502020204030204" pitchFamily="34" charset="0"/>
              <a:ea typeface="Noto Serif CJK SC"/>
              <a:cs typeface="Calibri" panose="020F0502020204030204"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alibri" panose="020F0502020204030204" pitchFamily="34" charset="0"/>
                <a:cs typeface="Calibri" panose="020F0502020204030204" pitchFamily="34" charset="0"/>
              </a:rPr>
              <a:pPr marL="0" marR="0" lvl="0" indent="0" algn="r" defTabSz="457200" rtl="0" eaLnBrk="1" fontAlgn="auto" latinLnBrk="0" hangingPunct="1">
                <a:lnSpc>
                  <a:spcPct val="100000"/>
                </a:lnSpc>
                <a:spcBef>
                  <a:spcPts val="0"/>
                </a:spcBef>
                <a:spcAft>
                  <a:spcPts val="600"/>
                </a:spcAft>
                <a:buClrTx/>
                <a:buSzTx/>
                <a:buFontTx/>
                <a:buNone/>
                <a:tabLst/>
                <a:defRPr/>
              </a:pPr>
              <a:t>28</a:t>
            </a:fld>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12" name="Image11">
            <a:extLst>
              <a:ext uri="{FF2B5EF4-FFF2-40B4-BE49-F238E27FC236}">
                <a16:creationId xmlns:a16="http://schemas.microsoft.com/office/drawing/2014/main" id="{393DEBF5-520D-423D-A68A-6E1D745DF03A}"/>
              </a:ext>
            </a:extLst>
          </p:cNvPr>
          <p:cNvPicPr/>
          <p:nvPr/>
        </p:nvPicPr>
        <p:blipFill>
          <a:blip r:embed="rId2"/>
          <a:srcRect r="2049" b="2315"/>
          <a:stretch>
            <a:fillRect/>
          </a:stretch>
        </p:blipFill>
        <p:spPr bwMode="auto">
          <a:xfrm>
            <a:off x="7479653" y="3604083"/>
            <a:ext cx="2733584" cy="2222409"/>
          </a:xfrm>
          <a:prstGeom prst="rect">
            <a:avLst/>
          </a:prstGeom>
        </p:spPr>
      </p:pic>
      <p:pic>
        <p:nvPicPr>
          <p:cNvPr id="13" name="Image12">
            <a:extLst>
              <a:ext uri="{FF2B5EF4-FFF2-40B4-BE49-F238E27FC236}">
                <a16:creationId xmlns:a16="http://schemas.microsoft.com/office/drawing/2014/main" id="{E2BBABE7-62B8-47D2-99CB-EC154E9EEC7A}"/>
              </a:ext>
            </a:extLst>
          </p:cNvPr>
          <p:cNvPicPr/>
          <p:nvPr/>
        </p:nvPicPr>
        <p:blipFill>
          <a:blip r:embed="rId3"/>
          <a:srcRect l="8202" b="10749"/>
          <a:stretch>
            <a:fillRect/>
          </a:stretch>
        </p:blipFill>
        <p:spPr bwMode="auto">
          <a:xfrm>
            <a:off x="940896" y="4715288"/>
            <a:ext cx="4762320" cy="670194"/>
          </a:xfrm>
          <a:prstGeom prst="rect">
            <a:avLst/>
          </a:prstGeom>
        </p:spPr>
      </p:pic>
    </p:spTree>
    <p:extLst>
      <p:ext uri="{BB962C8B-B14F-4D97-AF65-F5344CB8AC3E}">
        <p14:creationId xmlns:p14="http://schemas.microsoft.com/office/powerpoint/2010/main" val="656255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ECF4FF78-96E1-4300-95DC-2D8EDFF90974}"/>
              </a:ext>
            </a:extLst>
          </p:cNvPr>
          <p:cNvPicPr>
            <a:picLocks noChangeAspect="1"/>
          </p:cNvPicPr>
          <p:nvPr/>
        </p:nvPicPr>
        <p:blipFill rotWithShape="1">
          <a:blip r:embed="rId2"/>
          <a:srcRect t="9715" b="440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8A701588-3A4B-4925-BB86-9846CCEE6C0C}"/>
              </a:ext>
            </a:extLst>
          </p:cNvPr>
          <p:cNvSpPr>
            <a:spLocks noGrp="1"/>
          </p:cNvSpPr>
          <p:nvPr>
            <p:ph type="title"/>
          </p:nvPr>
        </p:nvSpPr>
        <p:spPr>
          <a:xfrm>
            <a:off x="4763589" y="3531613"/>
            <a:ext cx="6739433" cy="1258102"/>
          </a:xfrm>
        </p:spPr>
        <p:txBody>
          <a:bodyPr vert="horz" lIns="91440" tIns="45720" rIns="91440" bIns="45720" rtlCol="0" anchor="b">
            <a:normAutofit fontScale="90000"/>
          </a:bodyPr>
          <a:lstStyle/>
          <a:p>
            <a:pPr algn="l">
              <a:lnSpc>
                <a:spcPct val="90000"/>
              </a:lnSpc>
            </a:pPr>
            <a:r>
              <a:rPr lang="en-US" sz="4400" dirty="0"/>
              <a:t>What is K-Nearest Neighbors Algorithm?</a:t>
            </a:r>
          </a:p>
        </p:txBody>
      </p:sp>
      <p:sp>
        <p:nvSpPr>
          <p:cNvPr id="4" name="Slide Number Placeholder 3">
            <a:extLst>
              <a:ext uri="{FF2B5EF4-FFF2-40B4-BE49-F238E27FC236}">
                <a16:creationId xmlns:a16="http://schemas.microsoft.com/office/drawing/2014/main" id="{C16C6697-59AA-45D2-B6D9-32A33AF0FC63}"/>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a:ln>
                  <a:noFill/>
                </a:ln>
                <a:solidFill>
                  <a:srgbClr val="FFFFF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0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803900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FAB20A-1CAD-4E7F-B71D-45E288AC0998}"/>
              </a:ext>
            </a:extLst>
          </p:cNvPr>
          <p:cNvPicPr>
            <a:picLocks noChangeAspect="1"/>
          </p:cNvPicPr>
          <p:nvPr/>
        </p:nvPicPr>
        <p:blipFill rotWithShape="1">
          <a:blip r:embed="rId2"/>
          <a:srcRect l="33367" t="22306" r="32662" b="31743"/>
          <a:stretch/>
        </p:blipFill>
        <p:spPr>
          <a:xfrm>
            <a:off x="452283" y="442452"/>
            <a:ext cx="2437767" cy="20254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1" name="Text Placeholder 9">
            <a:extLst>
              <a:ext uri="{FF2B5EF4-FFF2-40B4-BE49-F238E27FC236}">
                <a16:creationId xmlns:a16="http://schemas.microsoft.com/office/drawing/2014/main" id="{B84AD104-C3AD-47B8-BF4B-2BA3C728D3FF}"/>
              </a:ext>
            </a:extLst>
          </p:cNvPr>
          <p:cNvGraphicFramePr/>
          <p:nvPr>
            <p:extLst>
              <p:ext uri="{D42A27DB-BD31-4B8C-83A1-F6EECF244321}">
                <p14:modId xmlns:p14="http://schemas.microsoft.com/office/powerpoint/2010/main" val="1425431319"/>
              </p:ext>
            </p:extLst>
          </p:nvPr>
        </p:nvGraphicFramePr>
        <p:xfrm>
          <a:off x="5538441" y="2229394"/>
          <a:ext cx="6201276" cy="3579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533502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3AFA45-C908-45E9-8E6C-485E50D88CC1}"/>
              </a:ext>
            </a:extLst>
          </p:cNvPr>
          <p:cNvSpPr/>
          <p:nvPr/>
        </p:nvSpPr>
        <p:spPr>
          <a:xfrm>
            <a:off x="3516198" y="3817856"/>
            <a:ext cx="4826524" cy="26300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9" y="534217"/>
            <a:ext cx="4358358" cy="632732"/>
          </a:xfrm>
        </p:spPr>
        <p:txBody>
          <a:bodyPr wrap="square" anchor="t">
            <a:normAutofit fontScale="90000"/>
          </a:bodyPr>
          <a:lstStyle/>
          <a:p>
            <a:r>
              <a:rPr lang="en-US" sz="3600" dirty="0">
                <a:solidFill>
                  <a:schemeClr val="accent2"/>
                </a:solidFill>
                <a:latin typeface="Calibri" panose="020F0502020204030204" pitchFamily="34" charset="0"/>
                <a:cs typeface="Calibri" panose="020F0502020204030204" pitchFamily="34" charset="0"/>
              </a:rPr>
              <a:t>K-Nearest Neighbors</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28570" y="1692378"/>
            <a:ext cx="11334860" cy="2754691"/>
          </a:xfrm>
        </p:spPr>
        <p:txBody>
          <a:bodyPr>
            <a:normAutofit/>
          </a:bodyPr>
          <a:lstStyle/>
          <a:p>
            <a:pPr marL="0" indent="0">
              <a:spcBef>
                <a:spcPts val="285"/>
              </a:spcBef>
              <a:spcAft>
                <a:spcPts val="285"/>
              </a:spcAft>
              <a:buNone/>
            </a:pPr>
            <a:r>
              <a:rPr lang="en-IN" sz="1800" dirty="0">
                <a:solidFill>
                  <a:schemeClr val="accent2"/>
                </a:solidFill>
                <a:effectLst/>
                <a:latin typeface="Calibri" panose="020F0502020204030204" pitchFamily="34" charset="0"/>
                <a:ea typeface="Noto Serif CJK SC"/>
                <a:cs typeface="Calibri" panose="020F0502020204030204" pitchFamily="34" charset="0"/>
              </a:rPr>
              <a:t>What is K-Nearest Neighbour Algorithm?</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KNN algorithm is used to classify the data points based on previously stored data points. It puts the new data point into the category that is most like the available categories.</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It is a non-parametric algorithm, which means it does not make any assumption about the data.</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It is also called lazy learner algorithm as it does not learn from the training set immediately instead stores the dataset and at the time of classification, it performs an action the dataset.</a:t>
            </a:r>
          </a:p>
          <a:p>
            <a:pPr marL="0" indent="0">
              <a:lnSpc>
                <a:spcPct val="115000"/>
              </a:lnSpc>
              <a:spcBef>
                <a:spcPts val="285"/>
              </a:spcBef>
              <a:spcAft>
                <a:spcPts val="285"/>
              </a:spcAft>
              <a:buSzPts val="1200"/>
              <a:buNone/>
              <a:tabLst>
                <a:tab pos="457200" algn="l"/>
              </a:tabLst>
            </a:pPr>
            <a:endParaRPr lang="en-IN" sz="1800" kern="100" dirty="0">
              <a:solidFill>
                <a:schemeClr val="accent2"/>
              </a:solidFill>
              <a:effectLst/>
              <a:latin typeface="Calibri" panose="020F0502020204030204" pitchFamily="34" charset="0"/>
              <a:ea typeface="Noto Serif CJK SC"/>
              <a:cs typeface="Calibri" panose="020F0502020204030204" pitchFamily="34" charset="0"/>
            </a:endParaRPr>
          </a:p>
          <a:p>
            <a:pPr marL="0" lvl="0" indent="0">
              <a:lnSpc>
                <a:spcPct val="115000"/>
              </a:lnSpc>
              <a:spcBef>
                <a:spcPts val="285"/>
              </a:spcBef>
              <a:spcAft>
                <a:spcPts val="285"/>
              </a:spcAft>
              <a:buSzPts val="1200"/>
              <a:buNone/>
              <a:tabLst>
                <a:tab pos="457200" algn="l"/>
              </a:tabLst>
            </a:pPr>
            <a:endParaRPr lang="en-IN" kern="100" dirty="0">
              <a:solidFill>
                <a:schemeClr val="bg1"/>
              </a:solidFill>
              <a:latin typeface="Calibri" panose="020F0502020204030204" pitchFamily="34" charset="0"/>
              <a:ea typeface="Noto Serif CJK SC"/>
              <a:cs typeface="Calibri" panose="020F0502020204030204"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alibri" panose="020F0502020204030204" pitchFamily="34" charset="0"/>
                <a:cs typeface="Calibri" panose="020F0502020204030204" pitchFamily="34" charset="0"/>
              </a:rPr>
              <a:pPr marL="0" marR="0" lvl="0" indent="0" algn="r" defTabSz="457200" rtl="0" eaLnBrk="1" fontAlgn="auto" latinLnBrk="0" hangingPunct="1">
                <a:lnSpc>
                  <a:spcPct val="100000"/>
                </a:lnSpc>
                <a:spcBef>
                  <a:spcPts val="0"/>
                </a:spcBef>
                <a:spcAft>
                  <a:spcPts val="600"/>
                </a:spcAft>
                <a:buClrTx/>
                <a:buSzTx/>
                <a:buFontTx/>
                <a:buNone/>
                <a:tabLst/>
                <a:defRPr/>
              </a:pPr>
              <a:t>30</a:t>
            </a:fld>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7" name="Image13">
            <a:extLst>
              <a:ext uri="{FF2B5EF4-FFF2-40B4-BE49-F238E27FC236}">
                <a16:creationId xmlns:a16="http://schemas.microsoft.com/office/drawing/2014/main" id="{2A9AA8CD-2F13-485C-AB0B-F610C241D9EE}"/>
              </a:ext>
            </a:extLst>
          </p:cNvPr>
          <p:cNvPicPr/>
          <p:nvPr/>
        </p:nvPicPr>
        <p:blipFill>
          <a:blip r:embed="rId2"/>
          <a:stretch>
            <a:fillRect/>
          </a:stretch>
        </p:blipFill>
        <p:spPr bwMode="auto">
          <a:xfrm>
            <a:off x="3637870" y="3955415"/>
            <a:ext cx="4585335" cy="2292985"/>
          </a:xfrm>
          <a:prstGeom prst="rect">
            <a:avLst/>
          </a:prstGeom>
        </p:spPr>
      </p:pic>
    </p:spTree>
    <p:extLst>
      <p:ext uri="{BB962C8B-B14F-4D97-AF65-F5344CB8AC3E}">
        <p14:creationId xmlns:p14="http://schemas.microsoft.com/office/powerpoint/2010/main" val="280538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9" y="534217"/>
            <a:ext cx="4358358" cy="632732"/>
          </a:xfrm>
        </p:spPr>
        <p:txBody>
          <a:bodyPr wrap="square" anchor="t">
            <a:normAutofit fontScale="90000"/>
          </a:bodyPr>
          <a:lstStyle/>
          <a:p>
            <a:r>
              <a:rPr lang="en-US" sz="3600" dirty="0">
                <a:solidFill>
                  <a:schemeClr val="accent2"/>
                </a:solidFill>
                <a:latin typeface="Calibri" panose="020F0502020204030204" pitchFamily="34" charset="0"/>
                <a:cs typeface="Calibri" panose="020F0502020204030204" pitchFamily="34" charset="0"/>
              </a:rPr>
              <a:t>K-Nearest Neighbors</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28570" y="1692378"/>
            <a:ext cx="11334860" cy="2754691"/>
          </a:xfrm>
        </p:spPr>
        <p:txBody>
          <a:bodyPr>
            <a:normAutofit/>
          </a:bodyPr>
          <a:lstStyle/>
          <a:p>
            <a:pPr marL="0" indent="0">
              <a:spcBef>
                <a:spcPts val="285"/>
              </a:spcBef>
              <a:spcAft>
                <a:spcPts val="285"/>
              </a:spcAft>
              <a:buNone/>
            </a:pPr>
            <a:r>
              <a:rPr lang="en-IN" sz="1800" dirty="0">
                <a:solidFill>
                  <a:schemeClr val="accent2"/>
                </a:solidFill>
                <a:effectLst/>
                <a:latin typeface="Calibri" panose="020F0502020204030204" pitchFamily="34" charset="0"/>
                <a:ea typeface="Noto Serif CJK SC"/>
                <a:cs typeface="Calibri" panose="020F0502020204030204" pitchFamily="34" charset="0"/>
              </a:rPr>
              <a:t>How does KNN work ?</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Select the number K of the neighbours.</a:t>
            </a:r>
          </a:p>
          <a:p>
            <a:pPr marL="342900" lvl="0" indent="-342900">
              <a:lnSpc>
                <a:spcPct val="115000"/>
              </a:lnSpc>
              <a:spcAft>
                <a:spcPts val="700"/>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Calculate the distance of </a:t>
            </a:r>
            <a:r>
              <a:rPr lang="en-IN" sz="1800" b="1" kern="100" dirty="0">
                <a:solidFill>
                  <a:schemeClr val="bg1"/>
                </a:solidFill>
                <a:effectLst/>
                <a:latin typeface="Calibri" panose="020F0502020204030204" pitchFamily="34" charset="0"/>
                <a:ea typeface="Noto Serif CJK SC"/>
                <a:cs typeface="Calibri" panose="020F0502020204030204" pitchFamily="34" charset="0"/>
              </a:rPr>
              <a:t>K number of neighbours.</a:t>
            </a:r>
            <a:endParaRPr lang="en-IN" sz="1800" kern="100" dirty="0">
              <a:solidFill>
                <a:schemeClr val="bg1"/>
              </a:solidFill>
              <a:effectLst/>
              <a:latin typeface="Calibri" panose="020F0502020204030204" pitchFamily="34" charset="0"/>
              <a:ea typeface="Noto Serif CJK SC"/>
              <a:cs typeface="Calibri" panose="020F0502020204030204" pitchFamily="34" charset="0"/>
            </a:endParaRPr>
          </a:p>
          <a:p>
            <a:pPr marL="342900" lvl="0" indent="-342900">
              <a:lnSpc>
                <a:spcPct val="115000"/>
              </a:lnSpc>
              <a:spcAft>
                <a:spcPts val="700"/>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Take the K nearest neighbours as per the calculated distance. </a:t>
            </a:r>
          </a:p>
          <a:p>
            <a:pPr marL="342900" lvl="0" indent="-342900">
              <a:lnSpc>
                <a:spcPct val="115000"/>
              </a:lnSpc>
              <a:spcAft>
                <a:spcPts val="700"/>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Among these k neighbours, count the number of the data points in each category. </a:t>
            </a:r>
          </a:p>
          <a:p>
            <a:pPr marL="342900" lvl="0" indent="-342900">
              <a:lnSpc>
                <a:spcPct val="115000"/>
              </a:lnSpc>
              <a:spcAft>
                <a:spcPts val="700"/>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Assign the new data points to that category for which the number of the neighbour is maximum. </a:t>
            </a:r>
          </a:p>
          <a:p>
            <a:pPr marL="0" indent="0">
              <a:lnSpc>
                <a:spcPct val="115000"/>
              </a:lnSpc>
              <a:spcBef>
                <a:spcPts val="285"/>
              </a:spcBef>
              <a:spcAft>
                <a:spcPts val="285"/>
              </a:spcAft>
              <a:buSzPts val="1200"/>
              <a:buNone/>
              <a:tabLst>
                <a:tab pos="457200" algn="l"/>
              </a:tabLst>
            </a:pPr>
            <a:endParaRPr lang="en-IN" sz="1800" kern="100" dirty="0">
              <a:solidFill>
                <a:schemeClr val="accent2"/>
              </a:solidFill>
              <a:effectLst/>
              <a:latin typeface="Calibri" panose="020F0502020204030204" pitchFamily="34" charset="0"/>
              <a:ea typeface="Noto Serif CJK SC"/>
              <a:cs typeface="Calibri" panose="020F0502020204030204" pitchFamily="34" charset="0"/>
            </a:endParaRPr>
          </a:p>
          <a:p>
            <a:pPr marL="0" lvl="0" indent="0">
              <a:lnSpc>
                <a:spcPct val="115000"/>
              </a:lnSpc>
              <a:spcBef>
                <a:spcPts val="285"/>
              </a:spcBef>
              <a:spcAft>
                <a:spcPts val="285"/>
              </a:spcAft>
              <a:buSzPts val="1200"/>
              <a:buNone/>
              <a:tabLst>
                <a:tab pos="457200" algn="l"/>
              </a:tabLst>
            </a:pPr>
            <a:endParaRPr lang="en-IN" kern="100" dirty="0">
              <a:solidFill>
                <a:schemeClr val="bg1"/>
              </a:solidFill>
              <a:latin typeface="Calibri" panose="020F0502020204030204" pitchFamily="34" charset="0"/>
              <a:ea typeface="Noto Serif CJK SC"/>
              <a:cs typeface="Calibri" panose="020F0502020204030204"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alibri" panose="020F0502020204030204" pitchFamily="34" charset="0"/>
                <a:cs typeface="Calibri" panose="020F0502020204030204" pitchFamily="34" charset="0"/>
              </a:rPr>
              <a:pPr marL="0" marR="0" lvl="0" indent="0" algn="r" defTabSz="4572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8" name="Content Placeholder 8">
            <a:extLst>
              <a:ext uri="{FF2B5EF4-FFF2-40B4-BE49-F238E27FC236}">
                <a16:creationId xmlns:a16="http://schemas.microsoft.com/office/drawing/2014/main" id="{5B3429B4-7FE8-45C9-B655-88D4850BF529}"/>
              </a:ext>
            </a:extLst>
          </p:cNvPr>
          <p:cNvSpPr txBox="1">
            <a:spLocks/>
          </p:cNvSpPr>
          <p:nvPr/>
        </p:nvSpPr>
        <p:spPr>
          <a:xfrm>
            <a:off x="428570" y="4103309"/>
            <a:ext cx="11334860" cy="275469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marL="0" indent="0">
              <a:lnSpc>
                <a:spcPct val="115000"/>
              </a:lnSpc>
              <a:spcBef>
                <a:spcPts val="285"/>
              </a:spcBef>
              <a:spcAft>
                <a:spcPts val="285"/>
              </a:spcAft>
              <a:buSzPts val="1200"/>
              <a:buFont typeface="Arial"/>
              <a:buNone/>
              <a:tabLst>
                <a:tab pos="457200" algn="l"/>
              </a:tabLst>
            </a:pPr>
            <a:r>
              <a:rPr lang="en-IN" kern="100" dirty="0">
                <a:solidFill>
                  <a:schemeClr val="accent2"/>
                </a:solidFill>
                <a:latin typeface="Calibri" panose="020F0502020204030204" pitchFamily="34" charset="0"/>
                <a:ea typeface="Noto Serif CJK SC"/>
                <a:cs typeface="Calibri" panose="020F0502020204030204" pitchFamily="34" charset="0"/>
              </a:rPr>
              <a:t>How to choose the value of ‘K’ ?</a:t>
            </a:r>
          </a:p>
          <a:p>
            <a:pPr marL="0" indent="0">
              <a:lnSpc>
                <a:spcPct val="115000"/>
              </a:lnSpc>
              <a:spcBef>
                <a:spcPts val="285"/>
              </a:spcBef>
              <a:spcAft>
                <a:spcPts val="285"/>
              </a:spcAft>
              <a:buSzPts val="1200"/>
              <a:buNone/>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There is no method described to find the value of ‘K’. The optimal choice of the value is highly data-dependent: in general, a larger suppresses the effects of noise, but makes the classification boundaries less distinct.  A lower value can be noisy and lead to the effect of outliers in the model.</a:t>
            </a:r>
          </a:p>
          <a:p>
            <a:pPr marL="0" indent="0">
              <a:lnSpc>
                <a:spcPct val="115000"/>
              </a:lnSpc>
              <a:spcBef>
                <a:spcPts val="285"/>
              </a:spcBef>
              <a:spcAft>
                <a:spcPts val="285"/>
              </a:spcAft>
              <a:buSzPts val="1200"/>
              <a:buFont typeface="Arial"/>
              <a:buNone/>
              <a:tabLst>
                <a:tab pos="457200" algn="l"/>
              </a:tabLst>
            </a:pPr>
            <a:endParaRPr lang="en-IN" kern="100" dirty="0">
              <a:solidFill>
                <a:schemeClr val="accent2"/>
              </a:solidFill>
              <a:latin typeface="Calibri" panose="020F0502020204030204" pitchFamily="34" charset="0"/>
              <a:ea typeface="Noto Serif CJK SC"/>
              <a:cs typeface="Calibri" panose="020F0502020204030204" pitchFamily="34" charset="0"/>
            </a:endParaRPr>
          </a:p>
          <a:p>
            <a:pPr marL="0" indent="0">
              <a:lnSpc>
                <a:spcPct val="115000"/>
              </a:lnSpc>
              <a:spcBef>
                <a:spcPts val="285"/>
              </a:spcBef>
              <a:spcAft>
                <a:spcPts val="285"/>
              </a:spcAft>
              <a:buSzPts val="1200"/>
              <a:buFont typeface="Arial"/>
              <a:buNone/>
              <a:tabLst>
                <a:tab pos="457200" algn="l"/>
              </a:tabLst>
            </a:pPr>
            <a:endParaRPr lang="en-IN" kern="100" dirty="0">
              <a:solidFill>
                <a:schemeClr val="bg1"/>
              </a:solidFill>
              <a:latin typeface="Calibri" panose="020F0502020204030204" pitchFamily="34" charset="0"/>
              <a:ea typeface="Noto Serif CJK SC"/>
              <a:cs typeface="Calibri" panose="020F0502020204030204" pitchFamily="34" charset="0"/>
            </a:endParaRPr>
          </a:p>
        </p:txBody>
      </p:sp>
    </p:spTree>
    <p:extLst>
      <p:ext uri="{BB962C8B-B14F-4D97-AF65-F5344CB8AC3E}">
        <p14:creationId xmlns:p14="http://schemas.microsoft.com/office/powerpoint/2010/main" val="1919558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9" y="534217"/>
            <a:ext cx="4358358" cy="632732"/>
          </a:xfrm>
        </p:spPr>
        <p:txBody>
          <a:bodyPr wrap="square" anchor="t">
            <a:normAutofit fontScale="90000"/>
          </a:bodyPr>
          <a:lstStyle/>
          <a:p>
            <a:r>
              <a:rPr lang="en-US" sz="3600" dirty="0">
                <a:solidFill>
                  <a:schemeClr val="accent2"/>
                </a:solidFill>
                <a:latin typeface="Calibri" panose="020F0502020204030204" pitchFamily="34" charset="0"/>
                <a:cs typeface="Calibri" panose="020F0502020204030204" pitchFamily="34" charset="0"/>
              </a:rPr>
              <a:t>K-Nearest Neighbors</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28570" y="905386"/>
            <a:ext cx="11334860" cy="4804216"/>
          </a:xfrm>
        </p:spPr>
        <p:txBody>
          <a:bodyPr>
            <a:normAutofit/>
          </a:bodyPr>
          <a:lstStyle/>
          <a:p>
            <a:pPr marL="0" indent="0">
              <a:spcBef>
                <a:spcPts val="285"/>
              </a:spcBef>
              <a:spcAft>
                <a:spcPts val="285"/>
              </a:spcAft>
              <a:buNone/>
            </a:pPr>
            <a:r>
              <a:rPr lang="en-IN" sz="1800" dirty="0">
                <a:solidFill>
                  <a:schemeClr val="accent2"/>
                </a:solidFill>
                <a:effectLst/>
                <a:latin typeface="Calibri" panose="020F0502020204030204" pitchFamily="34" charset="0"/>
                <a:ea typeface="Noto Serif CJK SC"/>
                <a:cs typeface="Calibri" panose="020F0502020204030204" pitchFamily="34" charset="0"/>
              </a:rPr>
              <a:t>Decision Metrices in KNN </a:t>
            </a:r>
          </a:p>
          <a:p>
            <a:pPr marL="342900" lvl="0" indent="-342900">
              <a:lnSpc>
                <a:spcPct val="115000"/>
              </a:lnSpc>
              <a:spcAft>
                <a:spcPts val="700"/>
              </a:spcAft>
              <a:buSzPts val="1200"/>
              <a:buFont typeface="Symbol" panose="05050102010706020507" pitchFamily="18" charset="2"/>
              <a:buChar char=""/>
              <a:tabLst>
                <a:tab pos="457200" algn="l"/>
              </a:tabLst>
            </a:pPr>
            <a:r>
              <a:rPr lang="en-IN" sz="1600" b="1" u="sng" kern="100" dirty="0">
                <a:solidFill>
                  <a:schemeClr val="bg1"/>
                </a:solidFill>
                <a:effectLst/>
                <a:latin typeface="Calibri" panose="020F0502020204030204" pitchFamily="34" charset="0"/>
                <a:ea typeface="Noto Serif CJK SC"/>
                <a:cs typeface="Calibri" panose="020F0502020204030204" pitchFamily="34" charset="0"/>
              </a:rPr>
              <a:t>Makowski Distance: </a:t>
            </a:r>
            <a:endParaRPr lang="en-IN" sz="1600" kern="100" dirty="0">
              <a:solidFill>
                <a:schemeClr val="bg1"/>
              </a:solidFill>
              <a:effectLst/>
              <a:latin typeface="Calibri" panose="020F0502020204030204" pitchFamily="34" charset="0"/>
              <a:ea typeface="Noto Serif CJK SC"/>
              <a:cs typeface="Calibri" panose="020F0502020204030204" pitchFamily="34" charset="0"/>
            </a:endParaRPr>
          </a:p>
          <a:p>
            <a:pPr marL="742950" lvl="1" indent="-285750">
              <a:lnSpc>
                <a:spcPct val="115000"/>
              </a:lnSpc>
              <a:spcAft>
                <a:spcPts val="700"/>
              </a:spcAft>
              <a:buSzPts val="1200"/>
              <a:buFont typeface="Symbol" panose="05050102010706020507" pitchFamily="18" charset="2"/>
              <a:buChar char=""/>
              <a:tabLst>
                <a:tab pos="685800" algn="l"/>
              </a:tabLst>
            </a:pPr>
            <a:r>
              <a:rPr lang="en-IN" kern="100" dirty="0">
                <a:solidFill>
                  <a:schemeClr val="bg1"/>
                </a:solidFill>
                <a:effectLst/>
                <a:latin typeface="Calibri" panose="020F0502020204030204" pitchFamily="34" charset="0"/>
                <a:ea typeface="Noto Serif CJK SC"/>
                <a:cs typeface="Calibri" panose="020F0502020204030204" pitchFamily="34" charset="0"/>
              </a:rPr>
              <a:t>It is a generalized distance metrics and is used for real-valued vector spaces.</a:t>
            </a:r>
          </a:p>
          <a:p>
            <a:pPr marL="742950" lvl="1" indent="-285750">
              <a:lnSpc>
                <a:spcPct val="115000"/>
              </a:lnSpc>
              <a:spcAft>
                <a:spcPts val="700"/>
              </a:spcAft>
              <a:buSzPts val="1200"/>
              <a:buFont typeface="Symbol" panose="05050102010706020507" pitchFamily="18" charset="2"/>
              <a:buChar char=""/>
              <a:tabLst>
                <a:tab pos="685800" algn="l"/>
              </a:tabLst>
            </a:pPr>
            <a:r>
              <a:rPr lang="en-IN" kern="100" dirty="0">
                <a:solidFill>
                  <a:schemeClr val="bg1"/>
                </a:solidFill>
                <a:effectLst/>
                <a:latin typeface="Calibri" panose="020F0502020204030204" pitchFamily="34" charset="0"/>
                <a:ea typeface="Noto Serif CJK SC"/>
                <a:cs typeface="Calibri" panose="020F0502020204030204" pitchFamily="34" charset="0"/>
              </a:rPr>
              <a:t>The p value in the formula can be manipulated to give us different distances like:</a:t>
            </a:r>
          </a:p>
          <a:p>
            <a:pPr marL="685800">
              <a:lnSpc>
                <a:spcPct val="115000"/>
              </a:lnSpc>
              <a:spcAft>
                <a:spcPts val="700"/>
              </a:spcAft>
            </a:pPr>
            <a:r>
              <a:rPr lang="en-IN" sz="1600" kern="100" dirty="0">
                <a:solidFill>
                  <a:schemeClr val="bg1"/>
                </a:solidFill>
                <a:effectLst/>
                <a:latin typeface="Calibri" panose="020F0502020204030204" pitchFamily="34" charset="0"/>
                <a:ea typeface="Noto Serif CJK SC"/>
                <a:cs typeface="Calibri" panose="020F0502020204030204" pitchFamily="34" charset="0"/>
              </a:rPr>
              <a:t>  p = 1, when p is set to 1, we get Manhattan distance</a:t>
            </a:r>
          </a:p>
          <a:p>
            <a:pPr marL="685800">
              <a:lnSpc>
                <a:spcPct val="115000"/>
              </a:lnSpc>
              <a:spcAft>
                <a:spcPts val="700"/>
              </a:spcAft>
            </a:pPr>
            <a:r>
              <a:rPr lang="en-IN" sz="1600" kern="100" dirty="0">
                <a:solidFill>
                  <a:schemeClr val="bg1"/>
                </a:solidFill>
                <a:effectLst/>
                <a:latin typeface="Calibri" panose="020F0502020204030204" pitchFamily="34" charset="0"/>
                <a:ea typeface="Noto Serif CJK SC"/>
                <a:cs typeface="Calibri" panose="020F0502020204030204" pitchFamily="34" charset="0"/>
              </a:rPr>
              <a:t>  p = 2, when p is set to 2, we get Euclidean distance </a:t>
            </a:r>
          </a:p>
          <a:p>
            <a:pPr>
              <a:lnSpc>
                <a:spcPct val="115000"/>
              </a:lnSpc>
              <a:spcBef>
                <a:spcPts val="285"/>
              </a:spcBef>
              <a:spcAft>
                <a:spcPts val="285"/>
              </a:spcAft>
              <a:buSzPts val="1200"/>
              <a:tabLst>
                <a:tab pos="457200" algn="l"/>
              </a:tabLst>
            </a:pPr>
            <a:r>
              <a:rPr lang="en-IN" sz="1600" b="1" u="sng" kern="100" dirty="0">
                <a:solidFill>
                  <a:schemeClr val="bg1"/>
                </a:solidFill>
                <a:effectLst/>
                <a:latin typeface="Calibri" panose="020F0502020204030204" pitchFamily="34" charset="0"/>
                <a:ea typeface="Noto Serif CJK SC"/>
                <a:cs typeface="Calibri" panose="020F0502020204030204" pitchFamily="34" charset="0"/>
              </a:rPr>
              <a:t>Manhattan Distance: </a:t>
            </a:r>
            <a:r>
              <a:rPr lang="en-IN" sz="1600" kern="100" dirty="0">
                <a:solidFill>
                  <a:schemeClr val="bg1"/>
                </a:solidFill>
                <a:effectLst/>
                <a:latin typeface="Calibri" panose="020F0502020204030204" pitchFamily="34" charset="0"/>
                <a:ea typeface="Noto Serif CJK SC"/>
                <a:cs typeface="Calibri" panose="020F0502020204030204" pitchFamily="34" charset="0"/>
              </a:rPr>
              <a:t>This distance is calculated between two points as the sum of the absolute difference of their cartesian coordinates.</a:t>
            </a:r>
          </a:p>
          <a:p>
            <a:pPr marL="0" indent="0">
              <a:lnSpc>
                <a:spcPct val="115000"/>
              </a:lnSpc>
              <a:spcBef>
                <a:spcPts val="285"/>
              </a:spcBef>
              <a:spcAft>
                <a:spcPts val="285"/>
              </a:spcAft>
              <a:buSzPts val="1200"/>
              <a:buNone/>
              <a:tabLst>
                <a:tab pos="457200" algn="l"/>
              </a:tabLst>
            </a:pPr>
            <a:endParaRPr lang="en-IN" sz="1800" kern="100" dirty="0">
              <a:solidFill>
                <a:schemeClr val="accent2"/>
              </a:solidFill>
              <a:effectLst/>
              <a:latin typeface="Calibri" panose="020F0502020204030204" pitchFamily="34" charset="0"/>
              <a:ea typeface="Noto Serif CJK SC"/>
              <a:cs typeface="Calibri" panose="020F0502020204030204"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alibri" panose="020F0502020204030204" pitchFamily="34" charset="0"/>
                <a:cs typeface="Calibri" panose="020F0502020204030204" pitchFamily="34" charset="0"/>
              </a:rPr>
              <a:pPr marL="0" marR="0" lvl="0" indent="0" algn="r" defTabSz="457200" rtl="0" eaLnBrk="1" fontAlgn="auto" latinLnBrk="0" hangingPunct="1">
                <a:lnSpc>
                  <a:spcPct val="100000"/>
                </a:lnSpc>
                <a:spcBef>
                  <a:spcPts val="0"/>
                </a:spcBef>
                <a:spcAft>
                  <a:spcPts val="60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6" name="Image14">
            <a:extLst>
              <a:ext uri="{FF2B5EF4-FFF2-40B4-BE49-F238E27FC236}">
                <a16:creationId xmlns:a16="http://schemas.microsoft.com/office/drawing/2014/main" id="{D290A235-2901-4AE5-9220-A6D2D037191D}"/>
              </a:ext>
            </a:extLst>
          </p:cNvPr>
          <p:cNvPicPr/>
          <p:nvPr/>
        </p:nvPicPr>
        <p:blipFill>
          <a:blip r:embed="rId2"/>
          <a:srcRect b="3746"/>
          <a:stretch>
            <a:fillRect/>
          </a:stretch>
        </p:blipFill>
        <p:spPr bwMode="auto">
          <a:xfrm>
            <a:off x="8750939" y="2556325"/>
            <a:ext cx="2476500" cy="1026795"/>
          </a:xfrm>
          <a:prstGeom prst="rect">
            <a:avLst/>
          </a:prstGeom>
        </p:spPr>
      </p:pic>
      <p:pic>
        <p:nvPicPr>
          <p:cNvPr id="7" name="Image15">
            <a:extLst>
              <a:ext uri="{FF2B5EF4-FFF2-40B4-BE49-F238E27FC236}">
                <a16:creationId xmlns:a16="http://schemas.microsoft.com/office/drawing/2014/main" id="{0A1FF743-1AA8-496A-AE26-984528DC8785}"/>
              </a:ext>
            </a:extLst>
          </p:cNvPr>
          <p:cNvPicPr/>
          <p:nvPr/>
        </p:nvPicPr>
        <p:blipFill>
          <a:blip r:embed="rId3"/>
          <a:srcRect b="6519"/>
          <a:stretch>
            <a:fillRect/>
          </a:stretch>
        </p:blipFill>
        <p:spPr bwMode="auto">
          <a:xfrm>
            <a:off x="4371158" y="4834893"/>
            <a:ext cx="2247900" cy="712470"/>
          </a:xfrm>
          <a:prstGeom prst="rect">
            <a:avLst/>
          </a:prstGeom>
        </p:spPr>
      </p:pic>
    </p:spTree>
    <p:extLst>
      <p:ext uri="{BB962C8B-B14F-4D97-AF65-F5344CB8AC3E}">
        <p14:creationId xmlns:p14="http://schemas.microsoft.com/office/powerpoint/2010/main" val="384454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9" y="534217"/>
            <a:ext cx="4358358" cy="632732"/>
          </a:xfrm>
        </p:spPr>
        <p:txBody>
          <a:bodyPr wrap="square" anchor="t">
            <a:normAutofit fontScale="90000"/>
          </a:bodyPr>
          <a:lstStyle/>
          <a:p>
            <a:r>
              <a:rPr lang="en-US" sz="3600" dirty="0">
                <a:solidFill>
                  <a:schemeClr val="accent2"/>
                </a:solidFill>
                <a:latin typeface="Calibri" panose="020F0502020204030204" pitchFamily="34" charset="0"/>
                <a:cs typeface="Calibri" panose="020F0502020204030204" pitchFamily="34" charset="0"/>
              </a:rPr>
              <a:t>K-Nearest Neighbors</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428570" y="905386"/>
            <a:ext cx="11334860" cy="4804216"/>
          </a:xfrm>
        </p:spPr>
        <p:txBody>
          <a:bodyPr>
            <a:normAutofit/>
          </a:bodyPr>
          <a:lstStyle/>
          <a:p>
            <a:pPr marL="0" indent="0">
              <a:spcBef>
                <a:spcPts val="285"/>
              </a:spcBef>
              <a:spcAft>
                <a:spcPts val="285"/>
              </a:spcAft>
              <a:buNone/>
            </a:pPr>
            <a:r>
              <a:rPr lang="en-IN" sz="1800" dirty="0">
                <a:solidFill>
                  <a:schemeClr val="accent2"/>
                </a:solidFill>
                <a:effectLst/>
                <a:latin typeface="Calibri" panose="020F0502020204030204" pitchFamily="34" charset="0"/>
                <a:ea typeface="Noto Serif CJK SC"/>
                <a:cs typeface="Calibri" panose="020F0502020204030204" pitchFamily="34" charset="0"/>
              </a:rPr>
              <a:t>Decision Metrices in KNN </a:t>
            </a:r>
          </a:p>
          <a:p>
            <a:pPr>
              <a:lnSpc>
                <a:spcPct val="115000"/>
              </a:lnSpc>
              <a:spcAft>
                <a:spcPts val="700"/>
              </a:spcAft>
              <a:buSzPts val="1200"/>
              <a:tabLst>
                <a:tab pos="457200" algn="l"/>
              </a:tabLst>
            </a:pPr>
            <a:r>
              <a:rPr lang="en-US" sz="1600" b="1" u="sng" kern="100" dirty="0">
                <a:solidFill>
                  <a:schemeClr val="bg1"/>
                </a:solidFill>
                <a:latin typeface="Calibri" panose="020F0502020204030204" pitchFamily="34" charset="0"/>
                <a:ea typeface="Noto Serif CJK SC"/>
                <a:cs typeface="Calibri" panose="020F0502020204030204" pitchFamily="34" charset="0"/>
              </a:rPr>
              <a:t>Euclidean Distance: </a:t>
            </a:r>
            <a:r>
              <a:rPr lang="en-US" sz="1600" kern="100" dirty="0">
                <a:solidFill>
                  <a:schemeClr val="bg1"/>
                </a:solidFill>
                <a:latin typeface="Calibri" panose="020F0502020204030204" pitchFamily="34" charset="0"/>
                <a:ea typeface="Noto Serif CJK SC"/>
                <a:cs typeface="Calibri" panose="020F0502020204030204" pitchFamily="34" charset="0"/>
              </a:rPr>
              <a:t>It is the measure of straight-line distance between the two points in Euclidean space. It is calculated as the sum of squares of the absolute difference of cartesian coordinates of two points.</a:t>
            </a:r>
          </a:p>
          <a:p>
            <a:pPr marL="0" indent="0">
              <a:lnSpc>
                <a:spcPct val="115000"/>
              </a:lnSpc>
              <a:spcAft>
                <a:spcPts val="700"/>
              </a:spcAft>
              <a:buSzPts val="1200"/>
              <a:buNone/>
              <a:tabLst>
                <a:tab pos="457200" algn="l"/>
              </a:tabLst>
            </a:pPr>
            <a:endParaRPr lang="en-US" sz="1600" kern="100" dirty="0">
              <a:solidFill>
                <a:schemeClr val="bg1"/>
              </a:solidFill>
              <a:latin typeface="Calibri" panose="020F0502020204030204" pitchFamily="34" charset="0"/>
              <a:ea typeface="Noto Serif CJK SC"/>
              <a:cs typeface="Calibri" panose="020F0502020204030204" pitchFamily="34" charset="0"/>
            </a:endParaRPr>
          </a:p>
          <a:p>
            <a:pPr>
              <a:lnSpc>
                <a:spcPct val="115000"/>
              </a:lnSpc>
              <a:spcAft>
                <a:spcPts val="700"/>
              </a:spcAft>
              <a:buSzPts val="1200"/>
              <a:tabLst>
                <a:tab pos="457200" algn="l"/>
              </a:tabLst>
            </a:pPr>
            <a:endParaRPr lang="en-US" sz="1600" kern="100" dirty="0">
              <a:solidFill>
                <a:schemeClr val="bg1"/>
              </a:solidFill>
              <a:latin typeface="Calibri" panose="020F0502020204030204" pitchFamily="34" charset="0"/>
              <a:ea typeface="Noto Serif CJK SC"/>
              <a:cs typeface="Calibri" panose="020F0502020204030204" pitchFamily="34" charset="0"/>
            </a:endParaRPr>
          </a:p>
          <a:p>
            <a:pPr>
              <a:lnSpc>
                <a:spcPct val="115000"/>
              </a:lnSpc>
              <a:spcAft>
                <a:spcPts val="700"/>
              </a:spcAft>
              <a:buSzPts val="1200"/>
              <a:tabLst>
                <a:tab pos="457200" algn="l"/>
              </a:tabLst>
            </a:pPr>
            <a:endParaRPr lang="en-US" sz="1600" kern="100" dirty="0">
              <a:solidFill>
                <a:schemeClr val="bg1"/>
              </a:solidFill>
              <a:latin typeface="Calibri" panose="020F0502020204030204" pitchFamily="34" charset="0"/>
              <a:ea typeface="Noto Serif CJK SC"/>
              <a:cs typeface="Calibri" panose="020F0502020204030204" pitchFamily="34" charset="0"/>
            </a:endParaRPr>
          </a:p>
          <a:p>
            <a:pPr>
              <a:lnSpc>
                <a:spcPct val="115000"/>
              </a:lnSpc>
              <a:spcAft>
                <a:spcPts val="700"/>
              </a:spcAft>
              <a:buSzPts val="1200"/>
              <a:tabLst>
                <a:tab pos="457200" algn="l"/>
              </a:tabLst>
            </a:pPr>
            <a:endParaRPr lang="en-US" sz="1600" kern="100" dirty="0">
              <a:solidFill>
                <a:schemeClr val="bg1"/>
              </a:solidFill>
              <a:latin typeface="Calibri" panose="020F0502020204030204" pitchFamily="34" charset="0"/>
              <a:ea typeface="Noto Serif CJK SC"/>
              <a:cs typeface="Calibri" panose="020F0502020204030204" pitchFamily="34" charset="0"/>
            </a:endParaRPr>
          </a:p>
          <a:p>
            <a:pPr>
              <a:lnSpc>
                <a:spcPct val="115000"/>
              </a:lnSpc>
              <a:spcAft>
                <a:spcPts val="700"/>
              </a:spcAft>
              <a:buSzPts val="1200"/>
              <a:tabLst>
                <a:tab pos="457200" algn="l"/>
              </a:tabLst>
            </a:pPr>
            <a:r>
              <a:rPr lang="en-US" sz="1600" b="1" u="sng" kern="100" dirty="0">
                <a:solidFill>
                  <a:schemeClr val="bg1"/>
                </a:solidFill>
                <a:latin typeface="Calibri" panose="020F0502020204030204" pitchFamily="34" charset="0"/>
                <a:ea typeface="Noto Serif CJK SC"/>
                <a:cs typeface="Calibri" panose="020F0502020204030204" pitchFamily="34" charset="0"/>
              </a:rPr>
              <a:t>Cosine Distance: </a:t>
            </a:r>
            <a:r>
              <a:rPr lang="en-US" sz="1600" kern="100" dirty="0">
                <a:solidFill>
                  <a:schemeClr val="bg1"/>
                </a:solidFill>
                <a:latin typeface="Calibri" panose="020F0502020204030204" pitchFamily="34" charset="0"/>
                <a:ea typeface="Noto Serif CJK SC"/>
                <a:cs typeface="Calibri" panose="020F0502020204030204" pitchFamily="34" charset="0"/>
              </a:rPr>
              <a:t>This distance metric is used mainly to calculate similarity between two vectors. It is measured by the cosine of the angle between two vectors and determines whether two vectors are pointing in the same direction.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alibri" panose="020F0502020204030204" pitchFamily="34" charset="0"/>
                <a:cs typeface="Calibri" panose="020F0502020204030204" pitchFamily="34" charset="0"/>
              </a:rPr>
              <a:pPr marL="0" marR="0" lvl="0" indent="0" algn="r" defTabSz="457200" rtl="0" eaLnBrk="1" fontAlgn="auto" latinLnBrk="0" hangingPunct="1">
                <a:lnSpc>
                  <a:spcPct val="100000"/>
                </a:lnSpc>
                <a:spcBef>
                  <a:spcPts val="0"/>
                </a:spcBef>
                <a:spcAft>
                  <a:spcPts val="600"/>
                </a:spcAft>
                <a:buClrTx/>
                <a:buSzTx/>
                <a:buFontTx/>
                <a:buNone/>
                <a:tabLst/>
                <a:defRPr/>
              </a:pPr>
              <a:t>33</a:t>
            </a:fld>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12" name="Image16">
            <a:extLst>
              <a:ext uri="{FF2B5EF4-FFF2-40B4-BE49-F238E27FC236}">
                <a16:creationId xmlns:a16="http://schemas.microsoft.com/office/drawing/2014/main" id="{A8102F06-48F5-48F4-81AD-519DD73AB9ED}"/>
              </a:ext>
            </a:extLst>
          </p:cNvPr>
          <p:cNvPicPr/>
          <p:nvPr/>
        </p:nvPicPr>
        <p:blipFill>
          <a:blip r:embed="rId2"/>
          <a:srcRect t="9321" r="4408" b="6479"/>
          <a:stretch>
            <a:fillRect/>
          </a:stretch>
        </p:blipFill>
        <p:spPr bwMode="auto">
          <a:xfrm>
            <a:off x="4194856" y="2904875"/>
            <a:ext cx="2904490" cy="1066800"/>
          </a:xfrm>
          <a:prstGeom prst="rect">
            <a:avLst/>
          </a:prstGeom>
        </p:spPr>
      </p:pic>
      <p:pic>
        <p:nvPicPr>
          <p:cNvPr id="13" name="Image17">
            <a:extLst>
              <a:ext uri="{FF2B5EF4-FFF2-40B4-BE49-F238E27FC236}">
                <a16:creationId xmlns:a16="http://schemas.microsoft.com/office/drawing/2014/main" id="{222647F2-988A-4A55-8867-4416493ABD64}"/>
              </a:ext>
            </a:extLst>
          </p:cNvPr>
          <p:cNvPicPr/>
          <p:nvPr/>
        </p:nvPicPr>
        <p:blipFill>
          <a:blip r:embed="rId3"/>
          <a:srcRect b="7873"/>
          <a:stretch>
            <a:fillRect/>
          </a:stretch>
        </p:blipFill>
        <p:spPr bwMode="auto">
          <a:xfrm>
            <a:off x="4800424" y="5241288"/>
            <a:ext cx="1893570" cy="936625"/>
          </a:xfrm>
          <a:prstGeom prst="rect">
            <a:avLst/>
          </a:prstGeom>
        </p:spPr>
      </p:pic>
    </p:spTree>
    <p:extLst>
      <p:ext uri="{BB962C8B-B14F-4D97-AF65-F5344CB8AC3E}">
        <p14:creationId xmlns:p14="http://schemas.microsoft.com/office/powerpoint/2010/main" val="2065554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ECF4FF78-96E1-4300-95DC-2D8EDFF90974}"/>
              </a:ext>
            </a:extLst>
          </p:cNvPr>
          <p:cNvPicPr>
            <a:picLocks noChangeAspect="1"/>
          </p:cNvPicPr>
          <p:nvPr/>
        </p:nvPicPr>
        <p:blipFill rotWithShape="1">
          <a:blip r:embed="rId2"/>
          <a:srcRect t="9715" b="440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8A701588-3A4B-4925-BB86-9846CCEE6C0C}"/>
              </a:ext>
            </a:extLst>
          </p:cNvPr>
          <p:cNvSpPr>
            <a:spLocks noGrp="1"/>
          </p:cNvSpPr>
          <p:nvPr>
            <p:ph type="title"/>
          </p:nvPr>
        </p:nvSpPr>
        <p:spPr>
          <a:xfrm>
            <a:off x="5089347" y="3740618"/>
            <a:ext cx="6739433" cy="1258102"/>
          </a:xfrm>
        </p:spPr>
        <p:txBody>
          <a:bodyPr vert="horz" lIns="91440" tIns="45720" rIns="91440" bIns="45720" rtlCol="0" anchor="b">
            <a:normAutofit fontScale="90000"/>
          </a:bodyPr>
          <a:lstStyle/>
          <a:p>
            <a:pPr algn="l">
              <a:lnSpc>
                <a:spcPct val="90000"/>
              </a:lnSpc>
            </a:pPr>
            <a:r>
              <a:rPr lang="en-US" sz="4400" dirty="0"/>
              <a:t>What is Naïve Bayes Algorithm?</a:t>
            </a:r>
          </a:p>
        </p:txBody>
      </p:sp>
      <p:sp>
        <p:nvSpPr>
          <p:cNvPr id="4" name="Slide Number Placeholder 3">
            <a:extLst>
              <a:ext uri="{FF2B5EF4-FFF2-40B4-BE49-F238E27FC236}">
                <a16:creationId xmlns:a16="http://schemas.microsoft.com/office/drawing/2014/main" id="{C16C6697-59AA-45D2-B6D9-32A33AF0FC63}"/>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a:ln>
                  <a:noFill/>
                </a:ln>
                <a:solidFill>
                  <a:srgbClr val="FFFFF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0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24111298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239769" y="534217"/>
            <a:ext cx="2569419" cy="632732"/>
          </a:xfrm>
        </p:spPr>
        <p:txBody>
          <a:bodyPr wrap="square" anchor="t">
            <a:normAutofit fontScale="90000"/>
          </a:bodyPr>
          <a:lstStyle/>
          <a:p>
            <a:r>
              <a:rPr lang="en-US" sz="3600" dirty="0">
                <a:solidFill>
                  <a:schemeClr val="accent2"/>
                </a:solidFill>
                <a:latin typeface="Calibri" panose="020F0502020204030204" pitchFamily="34" charset="0"/>
                <a:cs typeface="Calibri" panose="020F0502020204030204" pitchFamily="34" charset="0"/>
              </a:rPr>
              <a:t>Naïve Bayes</a:t>
            </a:r>
          </a:p>
        </p:txBody>
      </p:sp>
      <p:sp>
        <p:nvSpPr>
          <p:cNvPr id="9" name="Content Placeholder 8">
            <a:extLst>
              <a:ext uri="{FF2B5EF4-FFF2-40B4-BE49-F238E27FC236}">
                <a16:creationId xmlns:a16="http://schemas.microsoft.com/office/drawing/2014/main" id="{7B574E27-3A4A-4936-B1E4-6A7728D8EE27}"/>
              </a:ext>
            </a:extLst>
          </p:cNvPr>
          <p:cNvSpPr>
            <a:spLocks noGrp="1"/>
          </p:cNvSpPr>
          <p:nvPr>
            <p:ph sz="half" idx="1"/>
          </p:nvPr>
        </p:nvSpPr>
        <p:spPr>
          <a:xfrm>
            <a:off x="341485" y="1519567"/>
            <a:ext cx="11334860" cy="4804216"/>
          </a:xfrm>
        </p:spPr>
        <p:txBody>
          <a:bodyPr>
            <a:normAutofit fontScale="92500" lnSpcReduction="20000"/>
          </a:bodyPr>
          <a:lstStyle/>
          <a:p>
            <a:pPr marL="0" indent="0">
              <a:spcBef>
                <a:spcPts val="285"/>
              </a:spcBef>
              <a:spcAft>
                <a:spcPts val="285"/>
              </a:spcAft>
              <a:buNone/>
            </a:pPr>
            <a:r>
              <a:rPr lang="en-IN" sz="1800" dirty="0">
                <a:solidFill>
                  <a:schemeClr val="accent2"/>
                </a:solidFill>
                <a:effectLst/>
                <a:latin typeface="Calibri" panose="020F0502020204030204" pitchFamily="34" charset="0"/>
                <a:ea typeface="Noto Serif CJK SC"/>
                <a:cs typeface="Calibri" panose="020F0502020204030204" pitchFamily="34" charset="0"/>
              </a:rPr>
              <a:t>What is Naïve Bayes Algorithm ?</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Naive Bayes algorithm is a supervised learning algorithm, which is based on Bayes theorem and used for solving classification problems. </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It is a probabilistic classifier, which means it predicts based on the probability of an object.</a:t>
            </a:r>
          </a:p>
          <a:p>
            <a:pPr marL="342900" lvl="0" indent="-342900">
              <a:lnSpc>
                <a:spcPct val="115000"/>
              </a:lnSpc>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Calibri" panose="020F0502020204030204" pitchFamily="34" charset="0"/>
                <a:ea typeface="Noto Serif CJK SC"/>
                <a:cs typeface="Calibri" panose="020F0502020204030204" pitchFamily="34" charset="0"/>
              </a:rPr>
              <a:t>Naive Bayes is made up of two words, </a:t>
            </a:r>
            <a:r>
              <a:rPr lang="en-IN" sz="1800" b="1" kern="100" dirty="0">
                <a:solidFill>
                  <a:schemeClr val="bg1"/>
                </a:solidFill>
                <a:effectLst/>
                <a:latin typeface="Calibri" panose="020F0502020204030204" pitchFamily="34" charset="0"/>
                <a:ea typeface="Noto Serif CJK SC"/>
                <a:cs typeface="Calibri" panose="020F0502020204030204" pitchFamily="34" charset="0"/>
              </a:rPr>
              <a:t>“Naive” </a:t>
            </a:r>
            <a:r>
              <a:rPr lang="en-IN" sz="1800" kern="100" dirty="0">
                <a:solidFill>
                  <a:schemeClr val="bg1"/>
                </a:solidFill>
                <a:effectLst/>
                <a:latin typeface="Calibri" panose="020F0502020204030204" pitchFamily="34" charset="0"/>
                <a:ea typeface="Noto Serif CJK SC"/>
                <a:cs typeface="Calibri" panose="020F0502020204030204" pitchFamily="34" charset="0"/>
              </a:rPr>
              <a:t>meaning the classifier assumes that the occurrence of a certain feature is independent of the occurrence of other features and </a:t>
            </a:r>
            <a:r>
              <a:rPr lang="en-IN" sz="1800" b="1" kern="100" dirty="0">
                <a:solidFill>
                  <a:schemeClr val="bg1"/>
                </a:solidFill>
                <a:effectLst/>
                <a:latin typeface="Calibri" panose="020F0502020204030204" pitchFamily="34" charset="0"/>
                <a:ea typeface="Noto Serif CJK SC"/>
                <a:cs typeface="Calibri" panose="020F0502020204030204" pitchFamily="34" charset="0"/>
              </a:rPr>
              <a:t>“Bayes” </a:t>
            </a:r>
            <a:r>
              <a:rPr lang="en-IN" sz="1800" kern="100" dirty="0">
                <a:solidFill>
                  <a:schemeClr val="bg1"/>
                </a:solidFill>
                <a:effectLst/>
                <a:latin typeface="Calibri" panose="020F0502020204030204" pitchFamily="34" charset="0"/>
                <a:ea typeface="Noto Serif CJK SC"/>
                <a:cs typeface="Calibri" panose="020F0502020204030204" pitchFamily="34" charset="0"/>
              </a:rPr>
              <a:t>as it is based on Bayes’ Theorem.</a:t>
            </a:r>
          </a:p>
          <a:p>
            <a:pPr marL="0" lvl="0" indent="0">
              <a:lnSpc>
                <a:spcPct val="115000"/>
              </a:lnSpc>
              <a:spcBef>
                <a:spcPts val="285"/>
              </a:spcBef>
              <a:spcAft>
                <a:spcPts val="285"/>
              </a:spcAft>
              <a:buSzPts val="1200"/>
              <a:buNone/>
              <a:tabLst>
                <a:tab pos="457200" algn="l"/>
              </a:tabLst>
            </a:pPr>
            <a:endParaRPr lang="en-IN" sz="1800" kern="100" dirty="0">
              <a:solidFill>
                <a:schemeClr val="bg1"/>
              </a:solidFill>
              <a:effectLst/>
              <a:latin typeface="Calibri" panose="020F0502020204030204" pitchFamily="34" charset="0"/>
              <a:ea typeface="Noto Serif CJK SC"/>
              <a:cs typeface="Calibri" panose="020F0502020204030204" pitchFamily="34" charset="0"/>
            </a:endParaRPr>
          </a:p>
          <a:p>
            <a:pPr marL="0" indent="0">
              <a:spcBef>
                <a:spcPts val="285"/>
              </a:spcBef>
              <a:spcAft>
                <a:spcPts val="285"/>
              </a:spcAft>
              <a:buNone/>
            </a:pPr>
            <a:r>
              <a:rPr lang="en-US" sz="1800" dirty="0">
                <a:solidFill>
                  <a:schemeClr val="accent2"/>
                </a:solidFill>
                <a:effectLst/>
                <a:latin typeface="Calibri" panose="020F0502020204030204" pitchFamily="34" charset="0"/>
                <a:ea typeface="Noto Serif CJK SC"/>
                <a:cs typeface="Calibri" panose="020F0502020204030204" pitchFamily="34" charset="0"/>
              </a:rPr>
              <a:t>Bayes' Theorem:</a:t>
            </a:r>
          </a:p>
          <a:p>
            <a:pPr>
              <a:spcBef>
                <a:spcPts val="285"/>
              </a:spcBef>
              <a:spcAft>
                <a:spcPts val="285"/>
              </a:spcAft>
            </a:pPr>
            <a:r>
              <a:rPr lang="en-US" sz="1800" dirty="0">
                <a:solidFill>
                  <a:schemeClr val="bg1"/>
                </a:solidFill>
                <a:effectLst/>
                <a:latin typeface="Calibri" panose="020F0502020204030204" pitchFamily="34" charset="0"/>
                <a:ea typeface="Noto Serif CJK SC"/>
                <a:cs typeface="Calibri" panose="020F0502020204030204" pitchFamily="34" charset="0"/>
              </a:rPr>
              <a:t>Bayes' theorem is also known as Bayes' Rule or Bayes' law, which is used to determine the probability of a hypothesis with prior knowledge. It depends on the conditional probability.</a:t>
            </a:r>
          </a:p>
          <a:p>
            <a:pPr>
              <a:spcBef>
                <a:spcPts val="285"/>
              </a:spcBef>
              <a:spcAft>
                <a:spcPts val="285"/>
              </a:spcAft>
            </a:pPr>
            <a:r>
              <a:rPr lang="en-US" sz="1800" dirty="0">
                <a:solidFill>
                  <a:schemeClr val="bg1"/>
                </a:solidFill>
                <a:effectLst/>
                <a:latin typeface="Calibri" panose="020F0502020204030204" pitchFamily="34" charset="0"/>
                <a:ea typeface="Noto Serif CJK SC"/>
                <a:cs typeface="Calibri" panose="020F0502020204030204" pitchFamily="34" charset="0"/>
              </a:rPr>
              <a:t>The formula for Bayes' theorem is given as:</a:t>
            </a:r>
          </a:p>
          <a:p>
            <a:pPr marL="0" indent="0">
              <a:spcBef>
                <a:spcPts val="285"/>
              </a:spcBef>
              <a:spcAft>
                <a:spcPts val="285"/>
              </a:spcAft>
              <a:buNone/>
            </a:pPr>
            <a:endParaRPr lang="en-US" sz="1800" dirty="0">
              <a:solidFill>
                <a:schemeClr val="bg1"/>
              </a:solidFill>
              <a:effectLst/>
              <a:latin typeface="Calibri" panose="020F0502020204030204" pitchFamily="34" charset="0"/>
              <a:ea typeface="Noto Serif CJK SC"/>
              <a:cs typeface="Calibri" panose="020F0502020204030204" pitchFamily="34" charset="0"/>
            </a:endParaRPr>
          </a:p>
          <a:p>
            <a:pPr marL="457200" lvl="1" indent="0">
              <a:spcBef>
                <a:spcPts val="285"/>
              </a:spcBef>
              <a:spcAft>
                <a:spcPts val="285"/>
              </a:spcAft>
              <a:buNone/>
            </a:pPr>
            <a:r>
              <a:rPr lang="en-US" dirty="0">
                <a:solidFill>
                  <a:schemeClr val="bg1"/>
                </a:solidFill>
                <a:effectLst/>
                <a:latin typeface="Calibri" panose="020F0502020204030204" pitchFamily="34" charset="0"/>
                <a:ea typeface="Noto Serif CJK SC"/>
                <a:cs typeface="Calibri" panose="020F0502020204030204" pitchFamily="34" charset="0"/>
              </a:rPr>
              <a:t>Where,</a:t>
            </a:r>
          </a:p>
          <a:p>
            <a:pPr lvl="1">
              <a:spcBef>
                <a:spcPts val="285"/>
              </a:spcBef>
              <a:spcAft>
                <a:spcPts val="285"/>
              </a:spcAft>
            </a:pPr>
            <a:r>
              <a:rPr lang="en-US" dirty="0">
                <a:solidFill>
                  <a:schemeClr val="bg1"/>
                </a:solidFill>
                <a:effectLst/>
                <a:latin typeface="Calibri" panose="020F0502020204030204" pitchFamily="34" charset="0"/>
                <a:ea typeface="Noto Serif CJK SC"/>
                <a:cs typeface="Calibri" panose="020F0502020204030204" pitchFamily="34" charset="0"/>
              </a:rPr>
              <a:t>P(A|B) is Posterior probability: Probability of hypothesis A on the observed event B.</a:t>
            </a:r>
          </a:p>
          <a:p>
            <a:pPr lvl="1">
              <a:spcBef>
                <a:spcPts val="285"/>
              </a:spcBef>
              <a:spcAft>
                <a:spcPts val="285"/>
              </a:spcAft>
            </a:pPr>
            <a:r>
              <a:rPr lang="en-US" dirty="0">
                <a:solidFill>
                  <a:schemeClr val="bg1"/>
                </a:solidFill>
                <a:effectLst/>
                <a:latin typeface="Calibri" panose="020F0502020204030204" pitchFamily="34" charset="0"/>
                <a:ea typeface="Noto Serif CJK SC"/>
                <a:cs typeface="Calibri" panose="020F0502020204030204" pitchFamily="34" charset="0"/>
              </a:rPr>
              <a:t>P(B|A) is Likelihood probability: Probability of the evidence given that the probability of a hypothesis is true.</a:t>
            </a:r>
          </a:p>
          <a:p>
            <a:pPr lvl="1">
              <a:spcBef>
                <a:spcPts val="285"/>
              </a:spcBef>
              <a:spcAft>
                <a:spcPts val="285"/>
              </a:spcAft>
            </a:pPr>
            <a:r>
              <a:rPr lang="en-US" dirty="0">
                <a:solidFill>
                  <a:schemeClr val="bg1"/>
                </a:solidFill>
                <a:effectLst/>
                <a:latin typeface="Calibri" panose="020F0502020204030204" pitchFamily="34" charset="0"/>
                <a:ea typeface="Noto Serif CJK SC"/>
                <a:cs typeface="Calibri" panose="020F0502020204030204" pitchFamily="34" charset="0"/>
              </a:rPr>
              <a:t>P(A) is Prior Probability: Probability of hypothesis before observing the evidence.</a:t>
            </a:r>
          </a:p>
          <a:p>
            <a:pPr lvl="1">
              <a:spcBef>
                <a:spcPts val="285"/>
              </a:spcBef>
              <a:spcAft>
                <a:spcPts val="285"/>
              </a:spcAft>
            </a:pPr>
            <a:r>
              <a:rPr lang="en-US" dirty="0">
                <a:solidFill>
                  <a:schemeClr val="bg1"/>
                </a:solidFill>
                <a:effectLst/>
                <a:latin typeface="Calibri" panose="020F0502020204030204" pitchFamily="34" charset="0"/>
                <a:ea typeface="Noto Serif CJK SC"/>
                <a:cs typeface="Calibri" panose="020F0502020204030204" pitchFamily="34" charset="0"/>
              </a:rPr>
              <a:t>P(B) is Marginal Probability: Probability of Evidence. </a:t>
            </a:r>
          </a:p>
          <a:p>
            <a:pPr marL="0" indent="0">
              <a:spcBef>
                <a:spcPts val="285"/>
              </a:spcBef>
              <a:spcAft>
                <a:spcPts val="285"/>
              </a:spcAft>
              <a:buNone/>
            </a:pPr>
            <a:endParaRPr lang="en-IN" sz="1800" dirty="0">
              <a:solidFill>
                <a:schemeClr val="accent2"/>
              </a:solidFill>
              <a:effectLst/>
              <a:latin typeface="Calibri" panose="020F0502020204030204" pitchFamily="34" charset="0"/>
              <a:ea typeface="Noto Serif CJK SC"/>
              <a:cs typeface="Calibri" panose="020F0502020204030204" pitchFamily="34" charset="0"/>
            </a:endParaRP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nchor="ct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smtClean="0">
                <a:ln>
                  <a:noFill/>
                </a:ln>
                <a:solidFill>
                  <a:prstClr val="black"/>
                </a:solidFill>
                <a:effectLst/>
                <a:uLnTx/>
                <a:uFillTx/>
                <a:latin typeface="Calibri" panose="020F0502020204030204" pitchFamily="34" charset="0"/>
                <a:cs typeface="Calibri" panose="020F0502020204030204" pitchFamily="34" charset="0"/>
              </a:rPr>
              <a:pPr marL="0" marR="0" lvl="0" indent="0" algn="r" defTabSz="457200" rtl="0" eaLnBrk="1" fontAlgn="auto" latinLnBrk="0" hangingPunct="1">
                <a:lnSpc>
                  <a:spcPct val="100000"/>
                </a:lnSpc>
                <a:spcBef>
                  <a:spcPts val="0"/>
                </a:spcBef>
                <a:spcAft>
                  <a:spcPts val="600"/>
                </a:spcAft>
                <a:buClrTx/>
                <a:buSzTx/>
                <a:buFontTx/>
                <a:buNone/>
                <a:tabLst/>
                <a:defRPr/>
              </a:pPr>
              <a:t>35</a:t>
            </a:fld>
            <a:endParaRPr kumimoji="0" lang="en-US" sz="10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pic>
        <p:nvPicPr>
          <p:cNvPr id="7" name="Image28">
            <a:extLst>
              <a:ext uri="{FF2B5EF4-FFF2-40B4-BE49-F238E27FC236}">
                <a16:creationId xmlns:a16="http://schemas.microsoft.com/office/drawing/2014/main" id="{79EBED5B-16BF-417C-A51F-D762046069E1}"/>
              </a:ext>
            </a:extLst>
          </p:cNvPr>
          <p:cNvPicPr/>
          <p:nvPr/>
        </p:nvPicPr>
        <p:blipFill>
          <a:blip r:embed="rId2"/>
          <a:stretch>
            <a:fillRect/>
          </a:stretch>
        </p:blipFill>
        <p:spPr bwMode="auto">
          <a:xfrm>
            <a:off x="4364900" y="4580301"/>
            <a:ext cx="1581150" cy="466725"/>
          </a:xfrm>
          <a:prstGeom prst="rect">
            <a:avLst/>
          </a:prstGeom>
        </p:spPr>
      </p:pic>
    </p:spTree>
    <p:extLst>
      <p:ext uri="{BB962C8B-B14F-4D97-AF65-F5344CB8AC3E}">
        <p14:creationId xmlns:p14="http://schemas.microsoft.com/office/powerpoint/2010/main" val="1672864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 </a:t>
            </a:r>
            <a:endParaRPr lang="en-GB" dirty="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ECF4FF78-96E1-4300-95DC-2D8EDFF90974}"/>
              </a:ext>
            </a:extLst>
          </p:cNvPr>
          <p:cNvPicPr>
            <a:picLocks noChangeAspect="1"/>
          </p:cNvPicPr>
          <p:nvPr/>
        </p:nvPicPr>
        <p:blipFill rotWithShape="1">
          <a:blip r:embed="rId2"/>
          <a:srcRect t="9715" b="440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701588-3A4B-4925-BB86-9846CCEE6C0C}"/>
              </a:ext>
            </a:extLst>
          </p:cNvPr>
          <p:cNvSpPr>
            <a:spLocks noGrp="1"/>
          </p:cNvSpPr>
          <p:nvPr>
            <p:ph type="title"/>
          </p:nvPr>
        </p:nvSpPr>
        <p:spPr>
          <a:xfrm>
            <a:off x="4830184" y="3531612"/>
            <a:ext cx="6672838" cy="1414311"/>
          </a:xfrm>
        </p:spPr>
        <p:txBody>
          <a:bodyPr vert="horz" lIns="91440" tIns="45720" rIns="91440" bIns="45720" rtlCol="0" anchor="b">
            <a:normAutofit/>
          </a:bodyPr>
          <a:lstStyle/>
          <a:p>
            <a:pPr algn="l">
              <a:lnSpc>
                <a:spcPct val="90000"/>
              </a:lnSpc>
            </a:pPr>
            <a:r>
              <a:rPr lang="en-US" sz="4800" dirty="0"/>
              <a:t>What is Supervised Learning?</a:t>
            </a:r>
          </a:p>
        </p:txBody>
      </p:sp>
      <p:sp>
        <p:nvSpPr>
          <p:cNvPr id="4" name="Slide Number Placeholder 3">
            <a:extLst>
              <a:ext uri="{FF2B5EF4-FFF2-40B4-BE49-F238E27FC236}">
                <a16:creationId xmlns:a16="http://schemas.microsoft.com/office/drawing/2014/main" id="{C16C6697-59AA-45D2-B6D9-32A33AF0FC63}"/>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C263D6C4-4840-40CC-AC84-17E24B3B7BDE}" type="slidenum">
              <a:rPr lang="en-US" noProof="0">
                <a:solidFill>
                  <a:srgbClr val="FFFFFF"/>
                </a:solidFill>
              </a:rPr>
              <a:pPr defTabSz="914400">
                <a:spcAft>
                  <a:spcPts val="600"/>
                </a:spcAft>
              </a:pPr>
              <a:t>4</a:t>
            </a:fld>
            <a:endParaRPr lang="en-US" noProof="0" dirty="0">
              <a:solidFill>
                <a:srgbClr val="FFFFFF"/>
              </a:solidFill>
            </a:endParaRPr>
          </a:p>
        </p:txBody>
      </p:sp>
    </p:spTree>
    <p:extLst>
      <p:ext uri="{BB962C8B-B14F-4D97-AF65-F5344CB8AC3E}">
        <p14:creationId xmlns:p14="http://schemas.microsoft.com/office/powerpoint/2010/main" val="33623163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0" y="567188"/>
            <a:ext cx="5578340" cy="950527"/>
          </a:xfrm>
        </p:spPr>
        <p:txBody>
          <a:bodyPr wrap="square" anchor="t">
            <a:normAutofit/>
          </a:bodyPr>
          <a:lstStyle/>
          <a:p>
            <a:r>
              <a:rPr lang="en-US" dirty="0">
                <a:solidFill>
                  <a:schemeClr val="accent2"/>
                </a:solidFill>
              </a:rPr>
              <a:t>What is Supervised ML ?</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sz="half" idx="1"/>
          </p:nvPr>
        </p:nvSpPr>
        <p:spPr>
          <a:xfrm>
            <a:off x="504325" y="1707764"/>
            <a:ext cx="5184437" cy="3442472"/>
          </a:xfrm>
        </p:spPr>
        <p:txBody>
          <a:bodyPr>
            <a:normAutofit/>
          </a:bodyPr>
          <a:lstStyle/>
          <a:p>
            <a:r>
              <a:rPr lang="en-US" dirty="0">
                <a:solidFill>
                  <a:schemeClr val="bg1"/>
                </a:solidFill>
              </a:rPr>
              <a:t>In supervised learning, the algorithm is provided with a finite set of data which contains the right answers for each of the input values. The machine has the task to predict the right answers by analyzing the dataset correctly.</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5</a:t>
            </a:fld>
            <a:endParaRPr lang="en-US" dirty="0"/>
          </a:p>
        </p:txBody>
      </p:sp>
      <p:pic>
        <p:nvPicPr>
          <p:cNvPr id="10" name="Picture 9" descr="Diagram&#10;&#10;Description automatically generated">
            <a:extLst>
              <a:ext uri="{FF2B5EF4-FFF2-40B4-BE49-F238E27FC236}">
                <a16:creationId xmlns:a16="http://schemas.microsoft.com/office/drawing/2014/main" id="{32A7DFF8-275A-4BBE-AFF8-D062BA3FE4D2}"/>
              </a:ext>
            </a:extLst>
          </p:cNvPr>
          <p:cNvPicPr>
            <a:picLocks noChangeAspect="1"/>
          </p:cNvPicPr>
          <p:nvPr/>
        </p:nvPicPr>
        <p:blipFill>
          <a:blip r:embed="rId2"/>
          <a:stretch>
            <a:fillRect/>
          </a:stretch>
        </p:blipFill>
        <p:spPr>
          <a:xfrm>
            <a:off x="6888183" y="1517715"/>
            <a:ext cx="4356397" cy="4659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191080" y="440703"/>
            <a:ext cx="3954955" cy="860195"/>
          </a:xfrm>
        </p:spPr>
        <p:txBody>
          <a:bodyPr wrap="square" anchor="t">
            <a:normAutofit/>
          </a:bodyPr>
          <a:lstStyle/>
          <a:p>
            <a:r>
              <a:rPr lang="en-US" sz="3600" dirty="0">
                <a:solidFill>
                  <a:schemeClr val="accent2"/>
                </a:solidFill>
              </a:rPr>
              <a:t>Practical Example</a:t>
            </a:r>
          </a:p>
        </p:txBody>
      </p:sp>
      <p:sp>
        <p:nvSpPr>
          <p:cNvPr id="6" name="Text Placeholder 5">
            <a:extLst>
              <a:ext uri="{FF2B5EF4-FFF2-40B4-BE49-F238E27FC236}">
                <a16:creationId xmlns:a16="http://schemas.microsoft.com/office/drawing/2014/main" id="{C9D7651E-616D-4C61-B8C2-62AEC9D432EB}"/>
              </a:ext>
            </a:extLst>
          </p:cNvPr>
          <p:cNvSpPr>
            <a:spLocks noGrp="1"/>
          </p:cNvSpPr>
          <p:nvPr>
            <p:ph sz="half" idx="1"/>
          </p:nvPr>
        </p:nvSpPr>
        <p:spPr>
          <a:xfrm>
            <a:off x="561204" y="2134664"/>
            <a:ext cx="4895055" cy="3124201"/>
          </a:xfrm>
        </p:spPr>
        <p:txBody>
          <a:bodyPr>
            <a:normAutofit/>
          </a:bodyPr>
          <a:lstStyle/>
          <a:p>
            <a:pPr marL="285750" indent="-285750">
              <a:buFont typeface="Arial" panose="020B0604020202020204" pitchFamily="34" charset="0"/>
              <a:buChar char="•"/>
            </a:pPr>
            <a:r>
              <a:rPr lang="en-US" dirty="0">
                <a:solidFill>
                  <a:schemeClr val="bg1"/>
                </a:solidFill>
              </a:rPr>
              <a:t>As shown in the above example, we have initially taken some data and marked them as ‘Tom’ or ‘Jerry’. This labeled data is used by the training supervised model, this data is used to train the model.</a:t>
            </a:r>
          </a:p>
          <a:p>
            <a:pPr marL="285750" indent="-285750">
              <a:buFont typeface="Arial" panose="020B0604020202020204" pitchFamily="34" charset="0"/>
              <a:buChar char="•"/>
            </a:pPr>
            <a:r>
              <a:rPr lang="en-US" dirty="0">
                <a:solidFill>
                  <a:schemeClr val="bg1"/>
                </a:solidFill>
              </a:rPr>
              <a:t>Once it is trained we can test our model by testing it with some test new data and checking of the model can predict the right output.</a:t>
            </a:r>
          </a:p>
          <a:p>
            <a:pPr marL="285750" indent="-285750">
              <a:buFont typeface="Arial" panose="020B0604020202020204" pitchFamily="34" charset="0"/>
              <a:buChar char="•"/>
            </a:pPr>
            <a:endParaRPr lang="en-IN" dirty="0">
              <a:solidFill>
                <a:schemeClr val="bg1"/>
              </a:solidFill>
            </a:endParaRP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6</a:t>
            </a:fld>
            <a:endParaRPr lang="en-US" dirty="0"/>
          </a:p>
        </p:txBody>
      </p:sp>
      <p:pic>
        <p:nvPicPr>
          <p:cNvPr id="7" name="Picture 6">
            <a:extLst>
              <a:ext uri="{FF2B5EF4-FFF2-40B4-BE49-F238E27FC236}">
                <a16:creationId xmlns:a16="http://schemas.microsoft.com/office/drawing/2014/main" id="{9E60277F-416D-437E-8E4A-7A8EC004EB84}"/>
              </a:ext>
            </a:extLst>
          </p:cNvPr>
          <p:cNvPicPr>
            <a:picLocks noChangeAspect="1"/>
          </p:cNvPicPr>
          <p:nvPr/>
        </p:nvPicPr>
        <p:blipFill>
          <a:blip r:embed="rId2"/>
          <a:stretch>
            <a:fillRect/>
          </a:stretch>
        </p:blipFill>
        <p:spPr>
          <a:xfrm>
            <a:off x="5828058" y="2510478"/>
            <a:ext cx="6122773" cy="23725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6"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8"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9"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1"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ECF4FF78-96E1-4300-95DC-2D8EDFF90974}"/>
              </a:ext>
            </a:extLst>
          </p:cNvPr>
          <p:cNvPicPr>
            <a:picLocks noChangeAspect="1"/>
          </p:cNvPicPr>
          <p:nvPr/>
        </p:nvPicPr>
        <p:blipFill rotWithShape="1">
          <a:blip r:embed="rId2"/>
          <a:srcRect t="9715" b="440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557" y="3336063"/>
            <a:ext cx="7055369" cy="2286139"/>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8A701588-3A4B-4925-BB86-9846CCEE6C0C}"/>
              </a:ext>
            </a:extLst>
          </p:cNvPr>
          <p:cNvSpPr>
            <a:spLocks noGrp="1"/>
          </p:cNvSpPr>
          <p:nvPr>
            <p:ph type="title"/>
          </p:nvPr>
        </p:nvSpPr>
        <p:spPr>
          <a:xfrm>
            <a:off x="4830184" y="3531612"/>
            <a:ext cx="6672838" cy="1414311"/>
          </a:xfrm>
        </p:spPr>
        <p:txBody>
          <a:bodyPr vert="horz" lIns="91440" tIns="45720" rIns="91440" bIns="45720" rtlCol="0" anchor="b">
            <a:normAutofit/>
          </a:bodyPr>
          <a:lstStyle/>
          <a:p>
            <a:pPr algn="l">
              <a:lnSpc>
                <a:spcPct val="90000"/>
              </a:lnSpc>
            </a:pPr>
            <a:r>
              <a:rPr lang="en-US" sz="4800" dirty="0"/>
              <a:t>What is Regression and Classification?</a:t>
            </a:r>
          </a:p>
        </p:txBody>
      </p:sp>
      <p:sp>
        <p:nvSpPr>
          <p:cNvPr id="4" name="Slide Number Placeholder 3">
            <a:extLst>
              <a:ext uri="{FF2B5EF4-FFF2-40B4-BE49-F238E27FC236}">
                <a16:creationId xmlns:a16="http://schemas.microsoft.com/office/drawing/2014/main" id="{C16C6697-59AA-45D2-B6D9-32A33AF0FC63}"/>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263D6C4-4840-40CC-AC84-17E24B3B7BDE}" type="slidenum">
              <a:rPr kumimoji="0" lang="en-US" sz="1000" b="0" i="0" u="none" strike="noStrike" kern="1200" cap="none" spc="0" normalizeH="0" baseline="0" noProof="0">
                <a:ln>
                  <a:noFill/>
                </a:ln>
                <a:solidFill>
                  <a:srgbClr val="FFFFFF"/>
                </a:solidFill>
                <a:effectLst/>
                <a:uLnTx/>
                <a:uFillTx/>
                <a:latin typeface="Corbel" panose="020B0503020204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0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68301619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27620C-343E-4600-84DB-7B1C62B6621D}"/>
              </a:ext>
            </a:extLst>
          </p:cNvPr>
          <p:cNvSpPr/>
          <p:nvPr/>
        </p:nvSpPr>
        <p:spPr>
          <a:xfrm>
            <a:off x="6313714" y="1402080"/>
            <a:ext cx="5486400" cy="49203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0" y="415834"/>
            <a:ext cx="2542903" cy="831915"/>
          </a:xfrm>
        </p:spPr>
        <p:txBody>
          <a:bodyPr wrap="square" anchor="t">
            <a:normAutofit/>
          </a:bodyPr>
          <a:lstStyle/>
          <a:p>
            <a:r>
              <a:rPr lang="en-US" sz="3600" dirty="0">
                <a:solidFill>
                  <a:schemeClr val="accent2"/>
                </a:solidFill>
              </a:rPr>
              <a:t>Regression</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sz="half" idx="1"/>
          </p:nvPr>
        </p:nvSpPr>
        <p:spPr>
          <a:xfrm>
            <a:off x="555267" y="1517715"/>
            <a:ext cx="4895055" cy="3124201"/>
          </a:xfrm>
        </p:spPr>
        <p:txBody>
          <a:bodyPr>
            <a:normAutofit/>
          </a:bodyPr>
          <a:lstStyle/>
          <a:p>
            <a:r>
              <a:rPr lang="en-US" dirty="0">
                <a:solidFill>
                  <a:schemeClr val="bg1"/>
                </a:solidFill>
              </a:rPr>
              <a:t>It is a type of Supervised Machine Learning, where we have to find a relation between the one dependent variable [ Y ] and one or more independent variables [X1, X2, X3 ….. Xn ] .</a:t>
            </a:r>
          </a:p>
          <a:p>
            <a:r>
              <a:rPr lang="en-US" dirty="0">
                <a:solidFill>
                  <a:schemeClr val="bg1"/>
                </a:solidFill>
              </a:rPr>
              <a:t>The output here is a real value .</a:t>
            </a:r>
          </a:p>
          <a:p>
            <a:r>
              <a:rPr lang="en-US" dirty="0">
                <a:solidFill>
                  <a:schemeClr val="bg1"/>
                </a:solidFill>
              </a:rPr>
              <a:t>It is basically a statistical method most commonly used in predictive analysis such as finance, investing and other disciplines.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8</a:t>
            </a:fld>
            <a:endParaRPr lang="en-US" dirty="0"/>
          </a:p>
        </p:txBody>
      </p:sp>
      <p:pic>
        <p:nvPicPr>
          <p:cNvPr id="4" name="Picture 3" descr="Chart, scatter chart&#10;&#10;Description automatically generated">
            <a:extLst>
              <a:ext uri="{FF2B5EF4-FFF2-40B4-BE49-F238E27FC236}">
                <a16:creationId xmlns:a16="http://schemas.microsoft.com/office/drawing/2014/main" id="{FFD6F732-C9C2-4399-AA0E-71F53EB48470}"/>
              </a:ext>
            </a:extLst>
          </p:cNvPr>
          <p:cNvPicPr>
            <a:picLocks noChangeAspect="1"/>
          </p:cNvPicPr>
          <p:nvPr/>
        </p:nvPicPr>
        <p:blipFill>
          <a:blip r:embed="rId2"/>
          <a:stretch>
            <a:fillRect/>
          </a:stretch>
        </p:blipFill>
        <p:spPr>
          <a:xfrm>
            <a:off x="6496030" y="1517715"/>
            <a:ext cx="5140703" cy="4659248"/>
          </a:xfrm>
          <a:prstGeom prst="rect">
            <a:avLst/>
          </a:prstGeom>
          <a:noFill/>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27620C-343E-4600-84DB-7B1C62B6621D}"/>
              </a:ext>
            </a:extLst>
          </p:cNvPr>
          <p:cNvSpPr/>
          <p:nvPr/>
        </p:nvSpPr>
        <p:spPr>
          <a:xfrm>
            <a:off x="7968344" y="2063930"/>
            <a:ext cx="3489052" cy="29271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0" y="415834"/>
            <a:ext cx="2542903" cy="831915"/>
          </a:xfrm>
        </p:spPr>
        <p:txBody>
          <a:bodyPr wrap="square" anchor="t">
            <a:normAutofit fontScale="90000"/>
          </a:bodyPr>
          <a:lstStyle/>
          <a:p>
            <a:r>
              <a:rPr lang="en-US" sz="3600" dirty="0">
                <a:solidFill>
                  <a:schemeClr val="accent2"/>
                </a:solidFill>
              </a:rPr>
              <a:t>Classification</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sz="half" idx="1"/>
          </p:nvPr>
        </p:nvSpPr>
        <p:spPr>
          <a:xfrm>
            <a:off x="391886" y="1430629"/>
            <a:ext cx="6871063" cy="3124201"/>
          </a:xfrm>
        </p:spPr>
        <p:txBody>
          <a:bodyPr>
            <a:normAutofit/>
          </a:bodyPr>
          <a:lstStyle/>
          <a:p>
            <a:pPr marL="342900" lvl="0" indent="-342900">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It is a type of supervised Machine Learning, where we must classify the data points into different classes based on the training data.</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The output here is a categorical value such as, 0 or 1, yes or no, true, or false, cat or dog.</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a:p>
            <a:pPr marL="342900" lvl="0" indent="-342900">
              <a:spcBef>
                <a:spcPts val="285"/>
              </a:spcBef>
              <a:spcAft>
                <a:spcPts val="285"/>
              </a:spcAft>
              <a:buSzPts val="1200"/>
              <a:buFont typeface="Symbol" panose="05050102010706020507" pitchFamily="18" charset="2"/>
              <a:buChar char=""/>
              <a:tabLst>
                <a:tab pos="457200" algn="l"/>
              </a:tabLst>
            </a:pPr>
            <a:r>
              <a:rPr lang="en-IN" sz="1800" kern="100" dirty="0">
                <a:solidFill>
                  <a:schemeClr val="bg1"/>
                </a:solidFill>
                <a:effectLst/>
                <a:latin typeface="Times New Roman" panose="02020603050405020304" pitchFamily="18" charset="0"/>
                <a:ea typeface="Noto Serif CJK SC"/>
                <a:cs typeface="Noto Sans"/>
              </a:rPr>
              <a:t>The algorithm implementing the classification on a dataset is known as classifier.</a:t>
            </a:r>
            <a:endParaRPr lang="en-IN" sz="1800" kern="100" dirty="0">
              <a:solidFill>
                <a:schemeClr val="bg1"/>
              </a:solidFill>
              <a:effectLst/>
              <a:latin typeface="Calibri" panose="020F0502020204030204" pitchFamily="34" charset="0"/>
              <a:ea typeface="Noto Serif CJK SC"/>
              <a:cs typeface="Symbol" panose="05050102010706020507" pitchFamily="18" charset="2"/>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9</a:t>
            </a:fld>
            <a:endParaRPr lang="en-US" dirty="0"/>
          </a:p>
        </p:txBody>
      </p:sp>
      <p:pic>
        <p:nvPicPr>
          <p:cNvPr id="8" name="Image18">
            <a:extLst>
              <a:ext uri="{FF2B5EF4-FFF2-40B4-BE49-F238E27FC236}">
                <a16:creationId xmlns:a16="http://schemas.microsoft.com/office/drawing/2014/main" id="{733B4C88-CBEB-4257-A8CA-8CC7DD3A68BA}"/>
              </a:ext>
            </a:extLst>
          </p:cNvPr>
          <p:cNvPicPr/>
          <p:nvPr/>
        </p:nvPicPr>
        <p:blipFill>
          <a:blip r:embed="rId2"/>
          <a:stretch>
            <a:fillRect/>
          </a:stretch>
        </p:blipFill>
        <p:spPr bwMode="auto">
          <a:xfrm>
            <a:off x="8038011" y="2063930"/>
            <a:ext cx="3355340" cy="2995749"/>
          </a:xfrm>
          <a:prstGeom prst="rect">
            <a:avLst/>
          </a:prstGeom>
        </p:spPr>
      </p:pic>
    </p:spTree>
    <p:extLst>
      <p:ext uri="{BB962C8B-B14F-4D97-AF65-F5344CB8AC3E}">
        <p14:creationId xmlns:p14="http://schemas.microsoft.com/office/powerpoint/2010/main" val="2381019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3DFloatVTI">
  <a:themeElements>
    <a:clrScheme name="AnalogousFromRegularSeed_2SEEDS">
      <a:dk1>
        <a:srgbClr val="000000"/>
      </a:dk1>
      <a:lt1>
        <a:srgbClr val="FFFFFF"/>
      </a:lt1>
      <a:dk2>
        <a:srgbClr val="242C41"/>
      </a:dk2>
      <a:lt2>
        <a:srgbClr val="E8E3E2"/>
      </a:lt2>
      <a:accent1>
        <a:srgbClr val="17AAD5"/>
      </a:accent1>
      <a:accent2>
        <a:srgbClr val="20B599"/>
      </a:accent2>
      <a:accent3>
        <a:srgbClr val="296DE7"/>
      </a:accent3>
      <a:accent4>
        <a:srgbClr val="D51735"/>
      </a:accent4>
      <a:accent5>
        <a:srgbClr val="E75B29"/>
      </a:accent5>
      <a:accent6>
        <a:srgbClr val="D19517"/>
      </a:accent6>
      <a:hlink>
        <a:srgbClr val="BF5C3F"/>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elements/1.1/"/>
    <ds:schemaRef ds:uri="http://purl.org/dc/terms/"/>
    <ds:schemaRef ds:uri="16c05727-aa75-4e4a-9b5f-8a80a1165891"/>
    <ds:schemaRef ds:uri="71af3243-3dd4-4a8d-8c0d-dd76da1f02a5"/>
    <ds:schemaRef ds:uri="http://purl.org/dc/dcmitype/"/>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Parallax</Template>
  <TotalTime>741</TotalTime>
  <Words>2466</Words>
  <Application>Microsoft Office PowerPoint</Application>
  <PresentationFormat>Widescreen</PresentationFormat>
  <Paragraphs>204</Paragraphs>
  <Slides>36</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Arial</vt:lpstr>
      <vt:lpstr>Calibri</vt:lpstr>
      <vt:lpstr>Corbel</vt:lpstr>
      <vt:lpstr>Sitka Heading</vt:lpstr>
      <vt:lpstr>Source Sans Pro</vt:lpstr>
      <vt:lpstr>Symbol</vt:lpstr>
      <vt:lpstr>Times New Roman</vt:lpstr>
      <vt:lpstr>Trade Gothic LT Pro</vt:lpstr>
      <vt:lpstr>var(--author-font)</vt:lpstr>
      <vt:lpstr>var(--quote-font)</vt:lpstr>
      <vt:lpstr>Parallax</vt:lpstr>
      <vt:lpstr>3DFloatVTI</vt:lpstr>
      <vt:lpstr>“Do not brood over your past mistakes and failures as this will only fill your mind with grief, regret and depression. Do not repeat them in the future.” </vt:lpstr>
      <vt:lpstr>Supervised ML</vt:lpstr>
      <vt:lpstr>PowerPoint Presentation</vt:lpstr>
      <vt:lpstr>What is Supervised Learning?</vt:lpstr>
      <vt:lpstr>What is Supervised ML ?</vt:lpstr>
      <vt:lpstr>Practical Example</vt:lpstr>
      <vt:lpstr>What is Regression and Classification?</vt:lpstr>
      <vt:lpstr>Regression</vt:lpstr>
      <vt:lpstr>Classification</vt:lpstr>
      <vt:lpstr>What is Linear Regression?</vt:lpstr>
      <vt:lpstr>Linear Regression</vt:lpstr>
      <vt:lpstr>Linear Regression</vt:lpstr>
      <vt:lpstr>What is a Decision Tree?</vt:lpstr>
      <vt:lpstr>Decision Trees</vt:lpstr>
      <vt:lpstr>Decision Trees</vt:lpstr>
      <vt:lpstr>Decision Trees</vt:lpstr>
      <vt:lpstr>Decision Trees</vt:lpstr>
      <vt:lpstr>What is a Random Forest?</vt:lpstr>
      <vt:lpstr>Random Forest</vt:lpstr>
      <vt:lpstr>Random Forest</vt:lpstr>
      <vt:lpstr>Random Forest</vt:lpstr>
      <vt:lpstr>Random Forest</vt:lpstr>
      <vt:lpstr>What is Support Vector  Machine?</vt:lpstr>
      <vt:lpstr>Support Vector Machine</vt:lpstr>
      <vt:lpstr>Support Vector Machine</vt:lpstr>
      <vt:lpstr>Support Vector Machine</vt:lpstr>
      <vt:lpstr>What is Logistic Regression?</vt:lpstr>
      <vt:lpstr>Logistic Regression</vt:lpstr>
      <vt:lpstr>What is K-Nearest Neighbors Algorithm?</vt:lpstr>
      <vt:lpstr>K-Nearest Neighbors</vt:lpstr>
      <vt:lpstr>K-Nearest Neighbors</vt:lpstr>
      <vt:lpstr>K-Nearest Neighbors</vt:lpstr>
      <vt:lpstr>K-Nearest Neighbors</vt:lpstr>
      <vt:lpstr>What is Naïve Bayes Algorithm?</vt:lpstr>
      <vt:lpstr>Naïve Bayes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ML</dc:title>
  <dc:creator>anmol behl</dc:creator>
  <cp:lastModifiedBy>anmol behl</cp:lastModifiedBy>
  <cp:revision>29</cp:revision>
  <dcterms:created xsi:type="dcterms:W3CDTF">2021-04-08T17:07:23Z</dcterms:created>
  <dcterms:modified xsi:type="dcterms:W3CDTF">2021-05-19T17:24:49Z</dcterms:modified>
</cp:coreProperties>
</file>